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60" r:id="rId3"/>
    <p:sldId id="259" r:id="rId4"/>
    <p:sldId id="257" r:id="rId5"/>
    <p:sldId id="269" r:id="rId6"/>
    <p:sldId id="258" r:id="rId7"/>
    <p:sldId id="292" r:id="rId8"/>
    <p:sldId id="273" r:id="rId9"/>
    <p:sldId id="274" r:id="rId10"/>
    <p:sldId id="264" r:id="rId11"/>
    <p:sldId id="266" r:id="rId12"/>
    <p:sldId id="267" r:id="rId13"/>
    <p:sldId id="293" r:id="rId14"/>
    <p:sldId id="294" r:id="rId15"/>
    <p:sldId id="295" r:id="rId16"/>
    <p:sldId id="271" r:id="rId17"/>
    <p:sldId id="279" r:id="rId18"/>
    <p:sldId id="277" r:id="rId19"/>
    <p:sldId id="296" r:id="rId20"/>
    <p:sldId id="27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5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45:34.995"/>
    </inkml:context>
    <inkml:brush xml:id="br0">
      <inkml:brushProperty name="width" value="0.035" units="cm"/>
      <inkml:brushProperty name="height" value="0.035" units="cm"/>
    </inkml:brush>
  </inkml:definitions>
  <inkml:trace contextRef="#ctx0" brushRef="#br0">0 249 24575,'75'-2'0,"80"4"0,-97 5 0,-33-3 0,38 1 0,11-4 0,80-3 0,-106-6 0,-32 5 0,-1 1 0,20-1 0,11 2 0,87 3 0,-85 6 0,-32-5 0,-1-1 0,20 1 0,-7-2 0,37 8 0,-12-2 0,-7 0 0,-30-3 0,0-2 0,20 1 0,-10-2 0,28 6 0,-30-3 0,35 0 0,0-5 0,-62 1 0,1 0 0,-1-1 0,0 1 0,1-1 0,-1 0 0,1 0 0,-1 0 0,1 0 0,0 0 0,-1 0 0,1-1 0,0 1 0,-3-3 0,-31-30 0,-3-3 0,34 33 0,0-1 0,1 1 0,-1-1 0,1 0 0,0-1 0,0 1 0,-3-8 0,4 8 0,0 1 0,0-1 0,0 1 0,0-1 0,-1 1 0,1 0 0,-1 0 0,0 1 0,0-1 0,-1 1 0,-6-5 0,1 3 0,0 0 0,0-1 0,0-1 0,1 0 0,0 0 0,-9-10 0,12 12 19,0 0-1,0 1 0,-1-1 1,0 1-1,-8-4 0,9 5-229,-1 0 1,1-1-1,0 0 0,0 0 0,0 0 1,-7-8-1,7 4-6615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52:16.436"/>
    </inkml:context>
    <inkml:brush xml:id="br0">
      <inkml:brushProperty name="width" value="0.035" units="cm"/>
      <inkml:brushProperty name="height" value="0.035" units="cm"/>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8:55.414"/>
    </inkml:context>
    <inkml:brush xml:id="br0">
      <inkml:brushProperty name="width" value="0.035" units="cm"/>
      <inkml:brushProperty name="height" value="0.035" units="cm"/>
    </inkml:brush>
  </inkml:definitions>
  <inkml:trace contextRef="#ctx0" brushRef="#br0">0 0 24409,'0'5682'0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03.422"/>
    </inkml:context>
    <inkml:brush xml:id="br0">
      <inkml:brushProperty name="width" value="0.035" units="cm"/>
      <inkml:brushProperty name="height" value="0.035" units="cm"/>
    </inkml:brush>
  </inkml:definitions>
  <inkml:trace contextRef="#ctx0" brushRef="#br0">0 13 20223,'23267'0'0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09.836"/>
    </inkml:context>
    <inkml:brush xml:id="br0">
      <inkml:brushProperty name="width" value="0.035" units="cm"/>
      <inkml:brushProperty name="height" value="0.035" units="cm"/>
    </inkml:brush>
  </inkml:definitions>
  <inkml:trace contextRef="#ctx0" brushRef="#br0">0 0 23485,'177'5612'0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13.791"/>
    </inkml:context>
    <inkml:brush xml:id="br0">
      <inkml:brushProperty name="width" value="0.035" units="cm"/>
      <inkml:brushProperty name="height" value="0.035" units="cm"/>
    </inkml:brush>
  </inkml:definitions>
  <inkml:trace contextRef="#ctx0" brushRef="#br0">32 0 24259,'0'5653'0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21.164"/>
    </inkml:context>
    <inkml:brush xml:id="br0">
      <inkml:brushProperty name="width" value="0.035" units="cm"/>
      <inkml:brushProperty name="height" value="0.035" units="cm"/>
    </inkml:brush>
  </inkml:definitions>
  <inkml:trace contextRef="#ctx0" brushRef="#br0">32 0 24195,'0'5668'0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26.945"/>
    </inkml:context>
    <inkml:brush xml:id="br0">
      <inkml:brushProperty name="width" value="0.035" units="cm"/>
      <inkml:brushProperty name="height" value="0.035" units="cm"/>
    </inkml:brush>
  </inkml:definitions>
  <inkml:trace contextRef="#ctx0" brushRef="#br0">0 16 13308,'23138'0'0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34.709"/>
    </inkml:context>
    <inkml:brush xml:id="br0">
      <inkml:brushProperty name="width" value="0.035" units="cm"/>
      <inkml:brushProperty name="height" value="0.03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3:39:37.992"/>
    </inkml:context>
    <inkml:brush xml:id="br0">
      <inkml:brushProperty name="width" value="0.035" units="cm"/>
      <inkml:brushProperty name="height" value="0.035" units="cm"/>
    </inkml:brush>
  </inkml:definitions>
  <inkml:trace contextRef="#ctx0" brushRef="#br0">0 65 13303,'23333'0'0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7:24:41.483"/>
    </inkml:context>
    <inkml:brush xml:id="br0">
      <inkml:brushProperty name="width" value="0.035" units="cm"/>
      <inkml:brushProperty name="height" value="0.03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45:36.290"/>
    </inkml:context>
    <inkml:brush xml:id="br0">
      <inkml:brushProperty name="width" value="0.035" units="cm"/>
      <inkml:brushProperty name="height" value="0.035" units="cm"/>
    </inkml:brush>
  </inkml:definitions>
  <inkml:trace contextRef="#ctx0" brushRef="#br0">409 0 24575,'-1'4'0,"0"0"0,0 0 0,-1-1 0,1 1 0,-1-1 0,0 0 0,1 1 0,-2-1 0,1 0 0,0 0 0,-1 0 0,1 0 0,-6 4 0,-9 12 0,0 3 0,-27 27 0,-9 10 0,16-20 0,30-32 0,-1 0 0,1 1 0,0 0 0,-11 17 0,13-18 0,0 0 0,0 0 0,-1 0 0,0-1 0,-11 9 0,10-9 0,0 0 0,1 0 0,0 0 0,0 1 0,-6 10 0,7-9-151,1 0-1,-2 0 0,1-1 0,-1 0 1,0 0-1,-1 0 0,1-1 1,-15 10-1,12-11-6674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07:26:00.647"/>
    </inkml:context>
    <inkml:brush xml:id="br0">
      <inkml:brushProperty name="width" value="0.035" units="cm"/>
      <inkml:brushProperty name="height" value="0.035" units="cm"/>
      <inkml:brushProperty name="color" value="#AE198D"/>
      <inkml:brushProperty name="inkEffects" value="galaxy"/>
      <inkml:brushProperty name="anchorX" value="-846.66669"/>
      <inkml:brushProperty name="anchorY" value="-846.66669"/>
      <inkml:brushProperty name="scaleFactor" value="0.5"/>
    </inkml:brush>
  </inkml:definitions>
  <inkml:trace contextRef="#ctx0" brushRef="#br0">43 1 24575,'0'0'0,"-2"3"0,-2 4 0,-3-1 0,1 4 0,0 1 0,-1-1 0,1 1 0,1-2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3:36:03.710"/>
    </inkml:context>
    <inkml:brush xml:id="br0">
      <inkml:brushProperty name="width" value="0.035" units="cm"/>
      <inkml:brushProperty name="height" value="0.035" units="cm"/>
    </inkml:brush>
  </inkml:definitions>
  <inkml:trace contextRef="#ctx0" brushRef="#br0">13704 1101 21413,'-4'43'0,"-13"0"0,-9 0 0,-11 0 0,-10-1 0,-11 0 0,-9 0 0,-12 0 0,-9-2 0,-10 1 0,-10-2 0,-9 0 0,-10-1 0,-9-1 0,-9 0 0,-9-2 0,-9 0 0,-7-2 0,-9-1 0,-8-1 0,-7-1 0,-6-1 0,-8-2 0,-6-1 0,-7-1 0,-7-2 0,-3-1 0,-7-1 0,-4-3 0,-4 0 0,-5-3 0,-3 0 0,-3-3 0,-4-1 0,-1-2 0,-3-1 0,-2-2 0,-1-2 0,0-1 0,-1-3 0,0 0 0,0-3 0,1-1 0,2-2 0,1-2 0,2-1 0,3-2 0,2-1 0,4-3 0,3 0 0,5-3 0,3 0 0,6-3 0,5-1 0,6-1 0,5-2 0,6-1 0,8-1 0,5-2 0,8-1 0,7-1 0,9-1 0,7-1 0,9-2 0,8 0 0,9-2 0,9 0 0,10-1 0,7-1 0,12 0 0,9-2 0,9 1 0,12-2 0,8 0 0,12 0 0,10 0 0,10-1 0,10 0 0,12 0 0,9 0 0,12 0 0,9-1 0,12 1 0,10 1 0,10-1 0,10 1 0,12 0 0,8 1 0,12 0 0,9 1 0,9 0 0,12 1 0,7 1 0,10 1 0,9 1 0,9 0 0,8 2 0,9 1 0,7 0 0,9 2 0,7 1 0,8 2 0,5 0 0,8 2 0,6 1 0,5 2 0,6 1 0,5 2 0,6 1 0,3 2 0,5 1 0,3 2 0,4 1 0,2 2 0,3 2 0,2 2 0,1 1 0,2 1 0,1 3 0,0 1 0,0 2 0,-1 1 0,0 3 0,-1 1 0,-2 1 0,-3 2 0,-1 2 0,-4 2 0,-3 1 0,-3 2 0,-5 1 0,-4 2 0,-4 1 0,-7 2 0,-3 1 0,-7 2 0,-7 1 0,-6 2 0,-8 0 0,-6 2 0,-7 1 0,-8 2 0,-9 0 0,-7 1 0,-9 2 0,-9 0 0,-9 1 0,-9 1 0,-10 1 0,-9 1 0,-10 0 0,-10 1 0,-9 0 0,-12 1 0,-9 0 0,-11 1 0,-10-1 0,-11 1 0,-9 1 0,-13-1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3:36:26.674"/>
    </inkml:context>
    <inkml:brush xml:id="br0">
      <inkml:brushProperty name="width" value="0.035" units="cm"/>
      <inkml:brushProperty name="height" value="0.035" units="cm"/>
    </inkml:brush>
  </inkml:definitions>
  <inkml:trace contextRef="#ctx0" brushRef="#br0">11590 1100 22987,'-5'43'0,"-8"0"0,-10 0 0,-8 0 0,-9-1 0,-9 0 0,-8 0 0,-9-1 0,-9 0 0,-8-1 0,-8 0 0,-8-1 0,-8-1 0,-8-1 0,-8-1 0,-7 0 0,-7-2 0,-8 0 0,-6-2 0,-7-1 0,-6-1 0,-6-1 0,-6-2 0,-5-1 0,-6-1 0,-4-2 0,-6-1 0,-3-2 0,-5-1 0,-4-2 0,-2-1 0,-4-2 0,-3-1 0,-2-2 0,-3-2 0,-1-1 0,-1-3 0,-1 0 0,-2-3 0,1-1 0,-1-2 0,1-1 0,1-3 0,0 0 0,2-3 0,2-1 0,2-2 0,2-2 0,3-1 0,3-2 0,4-1 0,3-2 0,5-1 0,3-2 0,6-1 0,4-2 0,6-1 0,5-1 0,6-2 0,6-1 0,6-1 0,7-1 0,6-2 0,8 0 0,7-2 0,7 0 0,8-1 0,8-1 0,8-1 0,7-1 0,10 0 0,7-1 0,9 0 0,9-1 0,8 0 0,9 0 0,9-1 0,8 0 0,10 0 0,8 0 0,10-1 0,8 1 0,10 0 0,8 1 0,9-1 0,9 1 0,8 0 0,9 1 0,9 0 0,7 1 0,10 0 0,7 1 0,8 1 0,8 1 0,8 1 0,7 0 0,7 2 0,8 0 0,6 2 0,7 1 0,6 1 0,6 1 0,6 2 0,5 1 0,6 1 0,4 2 0,6 1 0,3 2 0,5 1 0,3 2 0,4 1 0,3 2 0,3 1 0,2 2 0,3 2 0,0 2 0,3 1 0,0 1 0,1 3 0,1 1 0,-1 2 0,1 1 0,-2 3 0,-1 1 0,-1 1 0,-1 2 0,-3 2 0,-2 2 0,-3 1 0,-4 2 0,-2 1 0,-4 2 0,-5 1 0,-3 2 0,-6 1 0,-4 2 0,-6 1 0,-5 1 0,-6 2 0,-6 1 0,-6 1 0,-7 1 0,-6 2 0,-8 0 0,-7 2 0,-7 0 0,-8 1 0,-8 1 0,-8 1 0,-8 1 0,-8 0 0,-8 1 0,-9 0 0,-9 1 0,-8 0 0,-9 1 0,-9-1 0,-8 1 0,-10 0 0,-8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3:36:32.833"/>
    </inkml:context>
    <inkml:brush xml:id="br0">
      <inkml:brushProperty name="width" value="0.035" units="cm"/>
      <inkml:brushProperty name="height" value="0.035" units="cm"/>
    </inkml:brush>
  </inkml:definitions>
  <inkml:trace contextRef="#ctx0" brushRef="#br0">12072 1176 21250,'-4'46'0,"-10"0"0,-9 0 0,-10 0 0,-9-1 0,-8 1 0,-10-2 0,-9 0 0,-9 0 0,-8-1 0,-9-1 0,-9 0 0,-7-1 0,-9-2 0,-8 0 0,-7-1 0,-8-1 0,-8-1 0,-6-2 0,-8 0 0,-5-2 0,-8-2 0,-5 0 0,-6-3 0,-5 0 0,-6-2 0,-4-2 0,-5-1 0,-5-2 0,-3-1 0,-3-3 0,-4-1 0,-3-1 0,-2-2 0,-3-3 0,-1 0 0,-2-3 0,-1-2 0,-1-1 0,0-2 0,1-2 0,-1-2 0,1-1 0,1-2 0,2-3 0,1 0 0,3-3 0,2-2 0,3-1 0,4-1 0,3-3 0,3-1 0,5-2 0,5-1 0,4-2 0,6-2 0,5 0 0,6-3 0,5 0 0,7-2 0,7-2 0,7 0 0,6-2 0,8-1 0,8-1 0,7-1 0,8 0 0,8-2 0,9-1 0,8 0 0,9-1 0,8-1 0,9 0 0,9 0 0,10-2 0,8 1 0,9-1 0,10 0 0,9 0 0,10 0 0,8 0 0,10 0 0,9 0 0,10 0 0,9 1 0,8-1 0,10 2 0,9 0 0,9 0 0,8 1 0,9 1 0,8 0 0,9 1 0,8 2 0,8 0 0,7 1 0,8 1 0,8 1 0,6 2 0,7 0 0,7 2 0,7 2 0,5 0 0,6 3 0,5 0 0,6 2 0,4 2 0,5 1 0,5 2 0,3 2 0,3 1 0,4 2 0,3 1 0,2 2 0,3 3 0,1 0 0,2 3 0,1 2 0,1 1 0,-1 2 0,1 2 0,0 2 0,-1 1 0,-1 2 0,-2 3 0,-1 0 0,-3 3 0,-2 2 0,-3 1 0,-4 2 0,-3 1 0,-3 2 0,-5 2 0,-5 1 0,-4 2 0,-6 2 0,-5 0 0,-6 3 0,-5 0 0,-8 2 0,-5 2 0,-8 0 0,-6 2 0,-8 1 0,-8 1 0,-7 1 0,-8 0 0,-9 2 0,-7 1 0,-9 0 0,-9 1 0,-8 1 0,-9 0 0,-9 0 0,-10 2 0,-8-1 0,-9 1 0,-10 0 0,-9 0 0,-10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51:27.146"/>
    </inkml:context>
    <inkml:brush xml:id="br0">
      <inkml:brushProperty name="width" value="0.035" units="cm"/>
      <inkml:brushProperty name="height" value="0.035" units="cm"/>
    </inkml:brush>
  </inkml:definitions>
  <inkml:trace contextRef="#ctx0" brushRef="#br0">65 1083 24235,'0'-1081'0,"-63"1207"0,126-252 0,0 252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51:33.224"/>
    </inkml:context>
    <inkml:brush xml:id="br0">
      <inkml:brushProperty name="width" value="0.035" units="cm"/>
      <inkml:brushProperty name="height" value="0.035" units="cm"/>
    </inkml:brush>
  </inkml:definitions>
  <inkml:trace contextRef="#ctx0" brushRef="#br0">77 0 24502,'0'1399'0,"77"-1553"0,-154 308 0,1-308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51:48.771"/>
    </inkml:context>
    <inkml:brush xml:id="br0">
      <inkml:brushProperty name="width" value="0.035" units="cm"/>
      <inkml:brushProperty name="height" value="0.035" units="cm"/>
    </inkml:brush>
  </inkml:definitions>
  <inkml:trace contextRef="#ctx0" brushRef="#br0">78 0 24507,'0'1398'0,"76"-1551"0,-152 306 0,-1-306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45:30.904"/>
    </inkml:context>
    <inkml:brush xml:id="br0">
      <inkml:brushProperty name="width" value="0.035" units="cm"/>
      <inkml:brushProperty name="height" value="0.035" units="cm"/>
    </inkml:brush>
  </inkml:definitions>
  <inkml:trace contextRef="#ctx0" brushRef="#br0">1 238 24575,'473'0'0,"-463"1"0,0 0 0,-1 1 0,14 3 0,23 3 0,-23-6 0,45 12 0,-48-9 0,1 0 0,41 2 0,-42-7 0,-1 0 0,-1 1 0,1 0 0,26 6 0,-25-3 0,36 2 0,8 1 0,-22-1 0,1-3 0,83-4 0,-44 0 0,-62 1 0,-12 1 0,0-1 0,-1 0 0,1 0 0,0-1 0,11-2 0,-19 2 0,1 1 0,-1 0 0,1 0 0,-1 0 0,0 0 0,1-1 0,-1 1 0,1 0 0,-1 0 0,1-1 0,-1 1 0,0 0 0,1-1 0,-1 1 0,0 0 0,1-1 0,-1 1 0,0 0 0,0-1 0,1 1 0,-1-1 0,0 1 0,0-1 0,0 1 0,1-1 0,-1 1 0,0 0 0,0-1 0,0 1 0,0-1 0,0 1 0,0-2 0,-9-16 0,-20-13 0,-89-65 0,-19-6 0,85 51-1365,44 45-5461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45:31.960"/>
    </inkml:context>
    <inkml:brush xml:id="br0">
      <inkml:brushProperty name="width" value="0.035" units="cm"/>
      <inkml:brushProperty name="height" value="0.035" units="cm"/>
    </inkml:brush>
  </inkml:definitions>
  <inkml:trace contextRef="#ctx0" brushRef="#br0">301 0 24575,'-1'3'0,"1"0"0,0 0 0,-1 0 0,0 0 0,0 0 0,0 0 0,0 0 0,0 0 0,0-1 0,-1 1 0,1 0 0,-4 4 0,-30 29 0,28-29 0,0 0 0,0 0 0,-8 12 0,11-12 0,-7 10 0,0 1 0,-1-2 0,-23 26 0,31-38 0,0 1 0,1 0 0,0-1 0,0 1 0,0 1 0,-3 6 0,4-6 0,-1 0 0,0 0 0,-1 0 0,-7 9 0,-3 1 0,8-10 0,0 0 0,0 1 0,0 0 0,1 0 0,0 0 0,1 1 0,0-1 0,0 1 0,-3 9 0,4-8-341,0 1 0,-1-1-1,-4 9 1,2-9-6485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51:57.145"/>
    </inkml:context>
    <inkml:brush xml:id="br0">
      <inkml:brushProperty name="width" value="0.035" units="cm"/>
      <inkml:brushProperty name="height" value="0.035" units="cm"/>
    </inkml:brush>
  </inkml:definitions>
  <inkml:trace contextRef="#ctx0" brushRef="#br0">1 1 24575,'828'0'0,"-814"1"0,1 0 0,27 7 0,-27-4 0,1-1 0,19 0 0,-17-1 0,32 6 0,-33-4 0,0-1 0,19 1 0,22-4-1365,-41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0T12:52:00.535"/>
    </inkml:context>
    <inkml:brush xml:id="br0">
      <inkml:brushProperty name="width" value="0.035" units="cm"/>
      <inkml:brushProperty name="height" value="0.035" units="cm"/>
    </inkml:brush>
  </inkml:definitions>
  <inkml:trace contextRef="#ctx0" brushRef="#br0">0 79 23892,'1241'-78'0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zh-CN"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35923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595250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77450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997606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198630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453384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8" name="Footer Placeholder 7"/>
          <p:cNvSpPr>
            <a:spLocks noGrp="1"/>
          </p:cNvSpPr>
          <p:nvPr>
            <p:ph type="ftr" sz="quarter" idx="11"/>
          </p:nvPr>
        </p:nvSpPr>
        <p:spPr>
          <a:xfrm>
            <a:off x="561111" y="6391838"/>
            <a:ext cx="3644282" cy="304801"/>
          </a:xfrm>
        </p:spPr>
        <p:txBody>
          <a:bodyPr/>
          <a:lstStyle/>
          <a:p>
            <a:endParaRPr lang="zh-CN" altLang="en-US"/>
          </a:p>
        </p:txBody>
      </p:sp>
      <p:sp>
        <p:nvSpPr>
          <p:cNvPr id="9" name="Slide Number Placeholder 8"/>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93227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965835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182527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AD676-6EA8-D597-03B0-A62283F3ED4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A92213-2849-8EAD-A898-057548787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D4ED772-171A-A818-1930-F90274BCFE70}"/>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C4669921-D68B-6EC8-6A3E-690FC9ED84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2CA0D0-1C69-F84B-D1D5-D27C0858F949}"/>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957200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C700B-A85A-C009-964C-D2A1CEB4CF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103E09-6B3E-039E-7E0A-5C726D2321C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4A02AC-A4ED-83AC-B923-BF07D478DFF5}"/>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F68A6CCD-9535-1926-316C-B41FFFED1F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367289-E7F5-0B6A-868B-88F104CDDCBD}"/>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855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994367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782A7-74A0-5AEF-80C7-9101A93EC5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BD82591-9889-18D7-6EFA-C17186B0CA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B12013-B6D7-2673-EE16-E194816DB79C}"/>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2A94FE34-EC09-AD98-A8BF-611C3FAEFB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27D201-B58B-B3D4-7BF5-8BFA902C6FE6}"/>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635319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9D8BE-AE82-61C7-E717-65861645E7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4C019F-B742-ECDB-7AFD-3A90685E6B4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51385B-F5F5-F08A-51AE-E5E003A6E79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C2FF92-D684-E337-1CC2-7D7B2A7897FD}"/>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页脚占位符 5">
            <a:extLst>
              <a:ext uri="{FF2B5EF4-FFF2-40B4-BE49-F238E27FC236}">
                <a16:creationId xmlns:a16="http://schemas.microsoft.com/office/drawing/2014/main" id="{D864CEF5-8E3A-C2A0-6E5F-9909BC4F9E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9FBDBE-57AD-DE47-CFF0-A5727E882EE4}"/>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945800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29ADD-5E93-18FE-34EE-D1C8C68B75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01B0B19-AE29-54CD-EF32-D303494CE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7B141F-09B1-9F1A-6EBB-16765AA0BD2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6F369D-F61A-4179-3AC6-123455784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0DD42CC-07DD-824A-97E2-CD099A95E42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19B74C0-BCB2-79B1-5274-9701629B1FFC}"/>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8" name="页脚占位符 7">
            <a:extLst>
              <a:ext uri="{FF2B5EF4-FFF2-40B4-BE49-F238E27FC236}">
                <a16:creationId xmlns:a16="http://schemas.microsoft.com/office/drawing/2014/main" id="{B3CB782B-D3B5-F8C2-18D5-F4C1FD5F70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E86270-3BB5-801B-C187-32B51D91B54A}"/>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199541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B5437-6FCF-D9F1-DF4B-36F9A27CD8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C7FFD4-E366-989F-6AAA-799497DD768B}"/>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4" name="页脚占位符 3">
            <a:extLst>
              <a:ext uri="{FF2B5EF4-FFF2-40B4-BE49-F238E27FC236}">
                <a16:creationId xmlns:a16="http://schemas.microsoft.com/office/drawing/2014/main" id="{8A3115EF-1D67-8612-66C9-2B965FF876A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4CFDC2B-20A4-5718-E0D4-11EB6AB0072B}"/>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547779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93EF1F-C9F2-7EEE-7DBB-74CF882328DD}"/>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3" name="页脚占位符 2">
            <a:extLst>
              <a:ext uri="{FF2B5EF4-FFF2-40B4-BE49-F238E27FC236}">
                <a16:creationId xmlns:a16="http://schemas.microsoft.com/office/drawing/2014/main" id="{A5AB0D90-604D-D43F-F0D9-E42F3E7AF8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D8897D1-1A5D-73D4-3550-8540326DEAB9}"/>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557127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C7C3-2143-1546-4D7D-F0343B10CC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48A2E2-4F23-7564-39F8-6A424A01BC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EF594AA-D69E-BE7C-E25F-D13CAC2AD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86C72DC-EFC3-764E-CB76-4C60AE719F13}"/>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页脚占位符 5">
            <a:extLst>
              <a:ext uri="{FF2B5EF4-FFF2-40B4-BE49-F238E27FC236}">
                <a16:creationId xmlns:a16="http://schemas.microsoft.com/office/drawing/2014/main" id="{75F8BEBF-BE1E-F8AA-E7C3-FF74046422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3A70A5-E803-D36A-87F9-6FBABE9A40BC}"/>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4209980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77062-787C-C334-80AD-BDAAE70C17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019721-CA21-8A24-7E44-CF992F6337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464198-039A-01ED-9A9A-2DD36CF12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99315D-59A6-ABC3-93B3-424166CB0BBC}"/>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页脚占位符 5">
            <a:extLst>
              <a:ext uri="{FF2B5EF4-FFF2-40B4-BE49-F238E27FC236}">
                <a16:creationId xmlns:a16="http://schemas.microsoft.com/office/drawing/2014/main" id="{260349C0-42F3-80B0-B192-278D331C8F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2C8839-8D0F-520C-F944-8E6D87FDFAAE}"/>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27397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19ED4-DAD1-3322-B951-D3F892C76C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E1B75A-C080-5FBF-69F0-5CA30CF91E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597CD7-E936-DFC2-FE80-FB1B3F38D916}"/>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533225EA-AF56-7AFB-3597-9BF0120BCA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E5474-DAFC-4D28-E78E-7044E072F2D7}"/>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691379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27B1A3-FF07-7B6A-CB1D-5DBE6986F15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FD0EEC-E862-B3F6-5CBF-650B1A55B28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EAC86-FF8F-53A1-31B5-E382C82A3E46}"/>
              </a:ext>
            </a:extLst>
          </p:cNvPr>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29EBC054-89A8-82AB-0872-667A7BA498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17227C-F23F-8E9E-151B-0D5D9E44F345}"/>
              </a:ext>
            </a:extLst>
          </p:cNvPr>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802538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50037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1531158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488878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88137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197136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728825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54E8EC6-010B-427D-9F4B-62F8AD1650D0}" type="datetimeFigureOut">
              <a:rPr lang="zh-CN" altLang="en-US" smtClean="0"/>
              <a:t>2024/12/11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319381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54E8EC6-010B-427D-9F4B-62F8AD1650D0}" type="datetimeFigureOut">
              <a:rPr lang="zh-CN" altLang="en-US" smtClean="0"/>
              <a:t>2024/12/11</a:t>
            </a:fld>
            <a:endParaRPr lang="zh-CN"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CN"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2003506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B2C9237-5089-7FD2-AA6C-7FA9F5CDC5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B120883-7DB5-E225-588C-0DCAF29C38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6477B2-2D85-C334-C26D-32C41DA6B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4E8EC6-010B-427D-9F4B-62F8AD1650D0}" type="datetimeFigureOut">
              <a:rPr lang="zh-CN" altLang="en-US" smtClean="0"/>
              <a:t>2024/12/11</a:t>
            </a:fld>
            <a:endParaRPr lang="zh-CN" altLang="en-US"/>
          </a:p>
        </p:txBody>
      </p:sp>
      <p:sp>
        <p:nvSpPr>
          <p:cNvPr id="5" name="页脚占位符 4">
            <a:extLst>
              <a:ext uri="{FF2B5EF4-FFF2-40B4-BE49-F238E27FC236}">
                <a16:creationId xmlns:a16="http://schemas.microsoft.com/office/drawing/2014/main" id="{C351BE84-3B04-F679-4118-861EE5E46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D8428C9F-7BA1-0368-2F1C-A19C82468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67127F-E1CE-47D9-B666-90799E05F2AE}" type="slidenum">
              <a:rPr lang="zh-CN" altLang="en-US" smtClean="0"/>
              <a:t>‹#›</a:t>
            </a:fld>
            <a:endParaRPr lang="zh-CN" altLang="en-US"/>
          </a:p>
        </p:txBody>
      </p:sp>
    </p:spTree>
    <p:extLst>
      <p:ext uri="{BB962C8B-B14F-4D97-AF65-F5344CB8AC3E}">
        <p14:creationId xmlns:p14="http://schemas.microsoft.com/office/powerpoint/2010/main" val="4420095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32.png"/><Relationship Id="rId18" Type="http://schemas.openxmlformats.org/officeDocument/2006/relationships/customXml" Target="../ink/ink18.xml"/><Relationship Id="rId3" Type="http://schemas.openxmlformats.org/officeDocument/2006/relationships/image" Target="../media/image27.png"/><Relationship Id="rId21" Type="http://schemas.openxmlformats.org/officeDocument/2006/relationships/image" Target="../media/image37.png"/><Relationship Id="rId7" Type="http://schemas.openxmlformats.org/officeDocument/2006/relationships/image" Target="../media/image29.png"/><Relationship Id="rId12" Type="http://schemas.openxmlformats.org/officeDocument/2006/relationships/customXml" Target="../ink/ink15.xml"/><Relationship Id="rId17" Type="http://schemas.openxmlformats.org/officeDocument/2006/relationships/image" Target="../media/image34.png"/><Relationship Id="rId2" Type="http://schemas.openxmlformats.org/officeDocument/2006/relationships/image" Target="../media/image26.png"/><Relationship Id="rId16" Type="http://schemas.openxmlformats.org/officeDocument/2006/relationships/customXml" Target="../ink/ink17.xml"/><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customXml" Target="../ink/ink14.xml"/><Relationship Id="rId19" Type="http://schemas.openxmlformats.org/officeDocument/2006/relationships/image" Target="../media/image35.png"/><Relationship Id="rId4" Type="http://schemas.openxmlformats.org/officeDocument/2006/relationships/customXml" Target="../ink/ink11.xml"/><Relationship Id="rId9" Type="http://schemas.openxmlformats.org/officeDocument/2006/relationships/image" Target="../media/image30.png"/><Relationship Id="rId14" Type="http://schemas.openxmlformats.org/officeDocument/2006/relationships/customXml" Target="../ink/ink1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image" Target="../media/image28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270.png"/><Relationship Id="rId4" Type="http://schemas.openxmlformats.org/officeDocument/2006/relationships/customXml" Target="../ink/ink19.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30.png"/><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320.png"/><Relationship Id="rId4" Type="http://schemas.openxmlformats.org/officeDocument/2006/relationships/customXml" Target="../ink/ink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cdc.gov/genomics-and-health/about/genetic-disorder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7.xml"/><Relationship Id="rId18" Type="http://schemas.openxmlformats.org/officeDocument/2006/relationships/image" Target="../media/image16.png"/><Relationship Id="rId3" Type="http://schemas.openxmlformats.org/officeDocument/2006/relationships/image" Target="../media/image9.png"/><Relationship Id="rId21"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13.png"/><Relationship Id="rId17" Type="http://schemas.openxmlformats.org/officeDocument/2006/relationships/customXml" Target="../ink/ink9.xml"/><Relationship Id="rId2" Type="http://schemas.openxmlformats.org/officeDocument/2006/relationships/customXml" Target="../ink/ink1.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10.png"/><Relationship Id="rId15" Type="http://schemas.openxmlformats.org/officeDocument/2006/relationships/customXml" Target="../ink/ink8.xml"/><Relationship Id="rId10" Type="http://schemas.openxmlformats.org/officeDocument/2006/relationships/customXml" Target="../ink/ink5.xml"/><Relationship Id="rId19"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image" Target="../media/image12.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nghai High School Residential Area 34">
            <a:hlinkClick r:id="" action="ppaction://media"/>
            <a:extLst>
              <a:ext uri="{FF2B5EF4-FFF2-40B4-BE49-F238E27FC236}">
                <a16:creationId xmlns:a16="http://schemas.microsoft.com/office/drawing/2014/main" id="{640AF3E7-6DE5-53E1-0CBA-3FBF51F39B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45594" y="792329"/>
            <a:ext cx="5273342" cy="5273342"/>
          </a:xfrm>
          <a:prstGeom prst="rect">
            <a:avLst/>
          </a:prstGeom>
        </p:spPr>
      </p:pic>
      <p:pic>
        <p:nvPicPr>
          <p:cNvPr id="5" name="Picture 2" descr="How Artificial Hearts Work | HowStuffWorks">
            <a:extLst>
              <a:ext uri="{FF2B5EF4-FFF2-40B4-BE49-F238E27FC236}">
                <a16:creationId xmlns:a16="http://schemas.microsoft.com/office/drawing/2014/main" id="{C7521717-8701-B77F-B052-DA13B62C33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38215"/>
            <a:ext cx="6074410" cy="60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F9C1-7C79-9E07-85F6-0DB8293FB38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3F058A-16B8-3033-9817-4FA2C837CB82}"/>
              </a:ext>
            </a:extLst>
          </p:cNvPr>
          <p:cNvSpPr>
            <a:spLocks noGrp="1"/>
          </p:cNvSpPr>
          <p:nvPr>
            <p:ph type="title"/>
          </p:nvPr>
        </p:nvSpPr>
        <p:spPr>
          <a:xfrm>
            <a:off x="786359" y="1247954"/>
            <a:ext cx="8761413" cy="706964"/>
          </a:xfrm>
        </p:spPr>
        <p:txBody>
          <a:bodyPr/>
          <a:lstStyle/>
          <a:p>
            <a:r>
              <a:rPr lang="en-US" altLang="zh-CN" dirty="0"/>
              <a:t>Experiential Learning Process</a:t>
            </a:r>
            <a:br>
              <a:rPr lang="en-US" altLang="zh-CN" dirty="0"/>
            </a:br>
            <a:br>
              <a:rPr lang="en-US" altLang="zh-CN" dirty="0"/>
            </a:br>
            <a:endParaRPr lang="zh-CN" altLang="en-US" dirty="0"/>
          </a:p>
        </p:txBody>
      </p:sp>
      <p:sp>
        <p:nvSpPr>
          <p:cNvPr id="6" name="文本框 5">
            <a:extLst>
              <a:ext uri="{FF2B5EF4-FFF2-40B4-BE49-F238E27FC236}">
                <a16:creationId xmlns:a16="http://schemas.microsoft.com/office/drawing/2014/main" id="{F5D489DC-F4BD-A97F-40C3-51017BDE71EB}"/>
              </a:ext>
            </a:extLst>
          </p:cNvPr>
          <p:cNvSpPr txBox="1"/>
          <p:nvPr/>
        </p:nvSpPr>
        <p:spPr>
          <a:xfrm>
            <a:off x="5065116" y="2323313"/>
            <a:ext cx="613821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BEBEB">
                    <a:lumMod val="10000"/>
                  </a:srgbClr>
                </a:solidFill>
                <a:effectLst/>
                <a:uLnTx/>
                <a:uFillTx/>
                <a:latin typeface="Century Gothic" panose="020B0502020202020204"/>
                <a:ea typeface="宋体" panose="02010600030101010101" pitchFamily="2" charset="-122"/>
                <a:cs typeface="+mn-cs"/>
              </a:rPr>
              <a:t>Interview with a physician(cousin sister)</a:t>
            </a:r>
          </a:p>
        </p:txBody>
      </p:sp>
      <p:pic>
        <p:nvPicPr>
          <p:cNvPr id="12" name="内容占位符 11" descr="一群男人和女人的自拍&#10;&#10;中度可信度描述已自动生成">
            <a:extLst>
              <a:ext uri="{FF2B5EF4-FFF2-40B4-BE49-F238E27FC236}">
                <a16:creationId xmlns:a16="http://schemas.microsoft.com/office/drawing/2014/main" id="{AD22CE4B-A998-8FC0-9B3C-C15310C764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9114" y="2770843"/>
            <a:ext cx="3792969" cy="2844727"/>
          </a:xfrm>
        </p:spPr>
      </p:pic>
      <p:pic>
        <p:nvPicPr>
          <p:cNvPr id="14" name="图片 13" descr="图片包含 人, 室内, 站, 年轻&#10;&#10;描述已自动生成">
            <a:extLst>
              <a:ext uri="{FF2B5EF4-FFF2-40B4-BE49-F238E27FC236}">
                <a16:creationId xmlns:a16="http://schemas.microsoft.com/office/drawing/2014/main" id="{35C17C63-1127-6676-3345-EBC84DB51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083" y="2796828"/>
            <a:ext cx="3792969" cy="2844727"/>
          </a:xfrm>
          <a:prstGeom prst="rect">
            <a:avLst/>
          </a:prstGeom>
        </p:spPr>
      </p:pic>
      <p:sp>
        <p:nvSpPr>
          <p:cNvPr id="15" name="椭圆 14">
            <a:extLst>
              <a:ext uri="{FF2B5EF4-FFF2-40B4-BE49-F238E27FC236}">
                <a16:creationId xmlns:a16="http://schemas.microsoft.com/office/drawing/2014/main" id="{2B2ADB27-F84E-226D-6824-F20868D4971A}"/>
              </a:ext>
            </a:extLst>
          </p:cNvPr>
          <p:cNvSpPr/>
          <p:nvPr/>
        </p:nvSpPr>
        <p:spPr>
          <a:xfrm>
            <a:off x="5854815" y="3947174"/>
            <a:ext cx="440398" cy="5174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16" name="矩形 15">
            <a:extLst>
              <a:ext uri="{FF2B5EF4-FFF2-40B4-BE49-F238E27FC236}">
                <a16:creationId xmlns:a16="http://schemas.microsoft.com/office/drawing/2014/main" id="{8AD93B7A-8406-ADB0-90A7-9183453DE823}"/>
              </a:ext>
            </a:extLst>
          </p:cNvPr>
          <p:cNvSpPr/>
          <p:nvPr/>
        </p:nvSpPr>
        <p:spPr>
          <a:xfrm>
            <a:off x="6630253" y="3653894"/>
            <a:ext cx="701749" cy="5652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17" name="文本框 16">
            <a:extLst>
              <a:ext uri="{FF2B5EF4-FFF2-40B4-BE49-F238E27FC236}">
                <a16:creationId xmlns:a16="http://schemas.microsoft.com/office/drawing/2014/main" id="{97B17A7D-50EC-D0B8-9823-21E88E3738A7}"/>
              </a:ext>
            </a:extLst>
          </p:cNvPr>
          <p:cNvSpPr txBox="1"/>
          <p:nvPr/>
        </p:nvSpPr>
        <p:spPr>
          <a:xfrm>
            <a:off x="37778" y="3052568"/>
            <a:ext cx="3781805" cy="178510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Key points:</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br>
            <a:endParaRPr kumimoji="0" lang="en-US" altLang="zh-CN" sz="1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Neglectful behaviors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sz="2800" b="1" dirty="0">
              <a:solidFill>
                <a:prstClr val="black"/>
              </a:solidFill>
              <a:latin typeface="Century Gothic" panose="020B0502020202020204"/>
              <a:ea typeface="宋体" panose="02010600030101010101" pitchFamily="2" charset="-122"/>
            </a:endParaRPr>
          </a:p>
        </p:txBody>
      </p:sp>
    </p:spTree>
    <p:extLst>
      <p:ext uri="{BB962C8B-B14F-4D97-AF65-F5344CB8AC3E}">
        <p14:creationId xmlns:p14="http://schemas.microsoft.com/office/powerpoint/2010/main" val="47244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EA6D6-5943-3538-AA48-F055E4BBFB40}"/>
              </a:ext>
            </a:extLst>
          </p:cNvPr>
          <p:cNvSpPr>
            <a:spLocks noGrp="1"/>
          </p:cNvSpPr>
          <p:nvPr>
            <p:ph type="title"/>
          </p:nvPr>
        </p:nvSpPr>
        <p:spPr/>
        <p:txBody>
          <a:bodyPr/>
          <a:lstStyle/>
          <a:p>
            <a:r>
              <a:rPr lang="en-US" altLang="zh-CN" dirty="0"/>
              <a:t>Experiential Learning Process</a:t>
            </a:r>
            <a:endParaRPr lang="zh-CN" altLang="en-US" dirty="0"/>
          </a:p>
        </p:txBody>
      </p:sp>
      <p:pic>
        <p:nvPicPr>
          <p:cNvPr id="4" name="内容占位符 3">
            <a:extLst>
              <a:ext uri="{FF2B5EF4-FFF2-40B4-BE49-F238E27FC236}">
                <a16:creationId xmlns:a16="http://schemas.microsoft.com/office/drawing/2014/main" id="{9A9C6E5E-3370-3771-0F11-92EEA32C4417}"/>
              </a:ext>
            </a:extLst>
          </p:cNvPr>
          <p:cNvPicPr>
            <a:picLocks noGrp="1" noChangeAspect="1"/>
          </p:cNvPicPr>
          <p:nvPr>
            <p:ph idx="1"/>
          </p:nvPr>
        </p:nvPicPr>
        <p:blipFill>
          <a:blip r:embed="rId2"/>
          <a:stretch>
            <a:fillRect/>
          </a:stretch>
        </p:blipFill>
        <p:spPr>
          <a:xfrm>
            <a:off x="6443331" y="2546989"/>
            <a:ext cx="5337543" cy="3684013"/>
          </a:xfrm>
          <a:prstGeom prst="rect">
            <a:avLst/>
          </a:prstGeom>
        </p:spPr>
      </p:pic>
      <p:sp>
        <p:nvSpPr>
          <p:cNvPr id="6" name="文本框 5">
            <a:extLst>
              <a:ext uri="{FF2B5EF4-FFF2-40B4-BE49-F238E27FC236}">
                <a16:creationId xmlns:a16="http://schemas.microsoft.com/office/drawing/2014/main" id="{90F3B015-918A-124E-647F-83F088959528}"/>
              </a:ext>
            </a:extLst>
          </p:cNvPr>
          <p:cNvSpPr txBox="1"/>
          <p:nvPr/>
        </p:nvSpPr>
        <p:spPr>
          <a:xfrm>
            <a:off x="559981" y="2285379"/>
            <a:ext cx="6096000"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Volunteering at Heart-to-heart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location:</a:t>
            </a:r>
            <a:r>
              <a:rPr kumimoji="0" lang="en-US" altLang="zh-CN" sz="2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0" lang="zh-CN" altLang="en-US" sz="2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远大心胸医院）</a:t>
            </a:r>
          </a:p>
        </p:txBody>
      </p:sp>
      <p:sp>
        <p:nvSpPr>
          <p:cNvPr id="9" name="文本框 8">
            <a:extLst>
              <a:ext uri="{FF2B5EF4-FFF2-40B4-BE49-F238E27FC236}">
                <a16:creationId xmlns:a16="http://schemas.microsoft.com/office/drawing/2014/main" id="{9B721927-8F63-0CF7-E20A-16777EA98E53}"/>
              </a:ext>
            </a:extLst>
          </p:cNvPr>
          <p:cNvSpPr txBox="1"/>
          <p:nvPr/>
        </p:nvSpPr>
        <p:spPr>
          <a:xfrm>
            <a:off x="269357" y="3474901"/>
            <a:ext cx="13869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Key points:</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pic>
        <p:nvPicPr>
          <p:cNvPr id="11" name="图片 10">
            <a:extLst>
              <a:ext uri="{FF2B5EF4-FFF2-40B4-BE49-F238E27FC236}">
                <a16:creationId xmlns:a16="http://schemas.microsoft.com/office/drawing/2014/main" id="{15C01D9C-BC8A-FB8D-AEF8-0E2E8DBE9276}"/>
              </a:ext>
            </a:extLst>
          </p:cNvPr>
          <p:cNvPicPr>
            <a:picLocks noChangeAspect="1"/>
          </p:cNvPicPr>
          <p:nvPr/>
        </p:nvPicPr>
        <p:blipFill>
          <a:blip r:embed="rId3"/>
          <a:stretch>
            <a:fillRect/>
          </a:stretch>
        </p:blipFill>
        <p:spPr>
          <a:xfrm>
            <a:off x="5412970" y="4498405"/>
            <a:ext cx="2178678" cy="2328932"/>
          </a:xfrm>
          <a:prstGeom prst="rect">
            <a:avLst/>
          </a:prstGeom>
        </p:spPr>
      </p:pic>
      <p:sp>
        <p:nvSpPr>
          <p:cNvPr id="12" name="文本框 11">
            <a:extLst>
              <a:ext uri="{FF2B5EF4-FFF2-40B4-BE49-F238E27FC236}">
                <a16:creationId xmlns:a16="http://schemas.microsoft.com/office/drawing/2014/main" id="{C4F14FF4-F675-0407-8492-449EF612EB2F}"/>
              </a:ext>
            </a:extLst>
          </p:cNvPr>
          <p:cNvSpPr txBox="1"/>
          <p:nvPr/>
        </p:nvSpPr>
        <p:spPr>
          <a:xfrm>
            <a:off x="411126" y="3894982"/>
            <a:ext cx="5240537" cy="1600438"/>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Unaffordable surgeries and medicines</a:t>
            </a: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endPar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2) Always be supportive and kind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to the patients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60838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14E65-7035-ABA7-1CCB-3C84A0968371}"/>
              </a:ext>
            </a:extLst>
          </p:cNvPr>
          <p:cNvSpPr>
            <a:spLocks noGrp="1"/>
          </p:cNvSpPr>
          <p:nvPr>
            <p:ph type="title"/>
          </p:nvPr>
        </p:nvSpPr>
        <p:spPr/>
        <p:txBody>
          <a:bodyPr/>
          <a:lstStyle/>
          <a:p>
            <a:r>
              <a:rPr lang="en-US" altLang="zh-CN" dirty="0"/>
              <a:t>Key findings</a:t>
            </a:r>
            <a:endParaRPr lang="zh-CN" altLang="en-US" dirty="0"/>
          </a:p>
        </p:txBody>
      </p:sp>
      <p:sp>
        <p:nvSpPr>
          <p:cNvPr id="3" name="内容占位符 2">
            <a:extLst>
              <a:ext uri="{FF2B5EF4-FFF2-40B4-BE49-F238E27FC236}">
                <a16:creationId xmlns:a16="http://schemas.microsoft.com/office/drawing/2014/main" id="{4657D272-5AFD-4104-990B-030A267C5981}"/>
              </a:ext>
            </a:extLst>
          </p:cNvPr>
          <p:cNvSpPr>
            <a:spLocks noGrp="1"/>
          </p:cNvSpPr>
          <p:nvPr>
            <p:ph idx="1"/>
          </p:nvPr>
        </p:nvSpPr>
        <p:spPr>
          <a:xfrm>
            <a:off x="668446" y="2454913"/>
            <a:ext cx="10620877" cy="3615592"/>
          </a:xfrm>
        </p:spPr>
        <p:txBody>
          <a:bodyPr>
            <a:normAutofit/>
          </a:bodyPr>
          <a:lstStyle/>
          <a:p>
            <a:pPr marL="0" indent="0">
              <a:buNone/>
            </a:pPr>
            <a:r>
              <a:rPr lang="en-US" altLang="zh-CN" b="1" dirty="0">
                <a:solidFill>
                  <a:schemeClr val="tx1"/>
                </a:solidFill>
              </a:rPr>
              <a:t>How does ELP outcomes relates to previous researches?</a:t>
            </a:r>
          </a:p>
          <a:p>
            <a:endParaRPr lang="en-US" altLang="zh-CN" dirty="0"/>
          </a:p>
          <a:p>
            <a:pPr marL="0" indent="0">
              <a:buNone/>
            </a:pPr>
            <a:endParaRPr lang="zh-CN" altLang="en-US" dirty="0"/>
          </a:p>
        </p:txBody>
      </p:sp>
      <p:sp>
        <p:nvSpPr>
          <p:cNvPr id="5" name="文本框 4">
            <a:extLst>
              <a:ext uri="{FF2B5EF4-FFF2-40B4-BE49-F238E27FC236}">
                <a16:creationId xmlns:a16="http://schemas.microsoft.com/office/drawing/2014/main" id="{6400A58D-83EB-2FE8-4395-16E541488976}"/>
              </a:ext>
            </a:extLst>
          </p:cNvPr>
          <p:cNvSpPr txBox="1"/>
          <p:nvPr/>
        </p:nvSpPr>
        <p:spPr>
          <a:xfrm>
            <a:off x="844292" y="6282063"/>
            <a:ext cx="609600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a:t>
            </a:r>
            <a:r>
              <a:rPr kumimoji="0" lang="en-US" altLang="zh-CN" sz="1200" u="none" strike="noStrike" kern="1200" cap="none" spc="0" normalizeH="0" baseline="0" noProof="0" dirty="0" err="1">
                <a:ln>
                  <a:noFill/>
                </a:ln>
                <a:solidFill>
                  <a:srgbClr val="1B1B1B"/>
                </a:solidFill>
                <a:effectLst/>
                <a:uLnTx/>
                <a:uFillTx/>
                <a:latin typeface="Roboto Mono Web"/>
                <a:ea typeface="宋体" panose="02010600030101010101" pitchFamily="2" charset="-122"/>
                <a:cs typeface="+mn-cs"/>
              </a:rPr>
              <a:t>Abacan</a:t>
            </a:r>
            <a:r>
              <a:rPr kumimoji="0" lang="en-US" altLang="zh-CN" sz="1200"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 M., </a:t>
            </a:r>
            <a:r>
              <a:rPr kumimoji="0" lang="en-US" altLang="zh-CN" sz="1200" u="none" strike="noStrike" kern="1200" cap="none" spc="0" normalizeH="0" baseline="0" noProof="0" dirty="0" err="1">
                <a:ln>
                  <a:noFill/>
                </a:ln>
                <a:solidFill>
                  <a:srgbClr val="1B1B1B"/>
                </a:solidFill>
                <a:effectLst/>
                <a:uLnTx/>
                <a:uFillTx/>
                <a:latin typeface="Roboto Mono Web"/>
                <a:ea typeface="宋体" panose="02010600030101010101" pitchFamily="2" charset="-122"/>
                <a:cs typeface="+mn-cs"/>
              </a:rPr>
              <a:t>Alsubaie</a:t>
            </a:r>
            <a:r>
              <a:rPr kumimoji="0" lang="en-US" altLang="zh-CN" sz="1200"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 L., Barlow-Stewart, K.2019)</a:t>
            </a:r>
            <a:endParaRPr kumimoji="0" lang="zh-CN" altLang="en-US" sz="120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7" name="文本框 6">
            <a:extLst>
              <a:ext uri="{FF2B5EF4-FFF2-40B4-BE49-F238E27FC236}">
                <a16:creationId xmlns:a16="http://schemas.microsoft.com/office/drawing/2014/main" id="{990CA239-2827-BB92-AA12-24D878E4751C}"/>
              </a:ext>
            </a:extLst>
          </p:cNvPr>
          <p:cNvSpPr txBox="1"/>
          <p:nvPr/>
        </p:nvSpPr>
        <p:spPr>
          <a:xfrm>
            <a:off x="844292" y="6509211"/>
            <a:ext cx="609600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r>
              <a:rPr kumimoji="0" lang="en-US" altLang="zh-CN" sz="1200" b="0" i="0" u="none" strike="noStrike" kern="1200" cap="none" spc="0" normalizeH="0" baseline="0" noProof="0" dirty="0" err="1">
                <a:ln>
                  <a:noFill/>
                </a:ln>
                <a:solidFill>
                  <a:prstClr val="black"/>
                </a:solidFill>
                <a:effectLst/>
                <a:uLnTx/>
                <a:uFillTx/>
                <a:latin typeface="Century Gothic" panose="020B0502020202020204"/>
                <a:ea typeface="宋体" panose="02010600030101010101" pitchFamily="2" charset="-122"/>
                <a:cs typeface="+mn-cs"/>
              </a:rPr>
              <a:t>Likhanov</a:t>
            </a:r>
            <a:r>
              <a:rPr kumimoji="0" lang="en-US" altLang="zh-CN" sz="1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et al., 2023)</a:t>
            </a:r>
            <a:endParaRPr kumimoji="0" lang="zh-CN" altLang="en-US" sz="1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graphicFrame>
        <p:nvGraphicFramePr>
          <p:cNvPr id="8" name="表格 7">
            <a:extLst>
              <a:ext uri="{FF2B5EF4-FFF2-40B4-BE49-F238E27FC236}">
                <a16:creationId xmlns:a16="http://schemas.microsoft.com/office/drawing/2014/main" id="{35575379-E802-71D9-BC3A-EA26D2DFDE88}"/>
              </a:ext>
            </a:extLst>
          </p:cNvPr>
          <p:cNvGraphicFramePr>
            <a:graphicFrameLocks noGrp="1"/>
          </p:cNvGraphicFramePr>
          <p:nvPr>
            <p:extLst>
              <p:ext uri="{D42A27DB-BD31-4B8C-83A1-F6EECF244321}">
                <p14:modId xmlns:p14="http://schemas.microsoft.com/office/powerpoint/2010/main" val="1814802876"/>
              </p:ext>
            </p:extLst>
          </p:nvPr>
        </p:nvGraphicFramePr>
        <p:xfrm>
          <a:off x="1594338" y="3194334"/>
          <a:ext cx="8317524" cy="2974155"/>
        </p:xfrm>
        <a:graphic>
          <a:graphicData uri="http://schemas.openxmlformats.org/drawingml/2006/table">
            <a:tbl>
              <a:tblPr/>
              <a:tblGrid>
                <a:gridCol w="2762860">
                  <a:extLst>
                    <a:ext uri="{9D8B030D-6E8A-4147-A177-3AD203B41FA5}">
                      <a16:colId xmlns:a16="http://schemas.microsoft.com/office/drawing/2014/main" val="3090588390"/>
                    </a:ext>
                  </a:extLst>
                </a:gridCol>
                <a:gridCol w="3017974">
                  <a:extLst>
                    <a:ext uri="{9D8B030D-6E8A-4147-A177-3AD203B41FA5}">
                      <a16:colId xmlns:a16="http://schemas.microsoft.com/office/drawing/2014/main" val="1493549609"/>
                    </a:ext>
                  </a:extLst>
                </a:gridCol>
                <a:gridCol w="2536690">
                  <a:extLst>
                    <a:ext uri="{9D8B030D-6E8A-4147-A177-3AD203B41FA5}">
                      <a16:colId xmlns:a16="http://schemas.microsoft.com/office/drawing/2014/main" val="3683224327"/>
                    </a:ext>
                  </a:extLst>
                </a:gridCol>
              </a:tblGrid>
              <a:tr h="650788">
                <a:tc>
                  <a:txBody>
                    <a:bodyPr/>
                    <a:lstStyle/>
                    <a:p>
                      <a:pPr algn="ctr" fontAlgn="t"/>
                      <a:r>
                        <a:rPr lang="en-US" sz="2400" b="1" i="0" u="none" strike="noStrike" dirty="0">
                          <a:solidFill>
                            <a:srgbClr val="000000"/>
                          </a:solidFill>
                          <a:effectLst/>
                          <a:latin typeface="宋体" panose="02010600030101010101" pitchFamily="2" charset="-122"/>
                          <a:ea typeface="宋体" panose="02010600030101010101" pitchFamily="2" charset="-122"/>
                        </a:rPr>
                        <a:t>Previous Research</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2400" b="1" i="0" u="none" strike="noStrike" dirty="0">
                          <a:solidFill>
                            <a:srgbClr val="000000"/>
                          </a:solidFill>
                          <a:effectLst/>
                          <a:latin typeface="宋体" panose="02010600030101010101" pitchFamily="2" charset="-122"/>
                          <a:ea typeface="宋体" panose="02010600030101010101" pitchFamily="2" charset="-122"/>
                        </a:rPr>
                        <a:t>Genetic Counsellor</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3200" b="1" i="0" u="none" strike="noStrike" dirty="0">
                          <a:solidFill>
                            <a:srgbClr val="000000"/>
                          </a:solidFill>
                          <a:effectLst/>
                          <a:latin typeface="宋体" panose="02010600030101010101" pitchFamily="2" charset="-122"/>
                          <a:ea typeface="宋体" panose="02010600030101010101" pitchFamily="2" charset="-122"/>
                        </a:rPr>
                        <a:t>Physician</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6975099"/>
                  </a:ext>
                </a:extLst>
              </a:tr>
              <a:tr h="881439">
                <a:tc>
                  <a:txBody>
                    <a:bodyPr/>
                    <a:lstStyle/>
                    <a:p>
                      <a:pPr algn="l" fontAlgn="b"/>
                      <a:endParaRPr lang="en-US" sz="18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zh-CN" altLang="en-US" sz="1100" b="0" i="0" u="none" strike="noStrike" dirty="0">
                          <a:solidFill>
                            <a:srgbClr val="000000"/>
                          </a:solidFill>
                          <a:effectLst/>
                          <a:latin typeface="宋体" panose="02010600030101010101" pitchFamily="2" charset="-122"/>
                          <a:ea typeface="宋体" panose="02010600030101010101" pitchFamily="2" charset="-122"/>
                        </a:rPr>
                        <a:t>             </a:t>
                      </a:r>
                      <a:r>
                        <a:rPr lang="zh-CN" altLang="en-US" sz="3600" b="0" i="0" u="none" strike="noStrike" dirty="0">
                          <a:solidFill>
                            <a:srgbClr val="000000"/>
                          </a:solidFill>
                          <a:effectLst/>
                          <a:latin typeface="宋体" panose="02010600030101010101" pitchFamily="2" charset="-122"/>
                          <a:ea typeface="宋体" panose="02010600030101010101" pitchFamily="2" charset="-122"/>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zh-CN" altLang="en-US" sz="3200" b="0" i="0" u="none" strike="noStrike" dirty="0">
                          <a:solidFill>
                            <a:srgbClr val="000000"/>
                          </a:solidFill>
                          <a:effectLst/>
                          <a:latin typeface="宋体" panose="02010600030101010101" pitchFamily="2" charset="-122"/>
                          <a:ea typeface="宋体" panose="02010600030101010101" pitchFamily="2" charset="-122"/>
                        </a:rPr>
                        <a:t>    </a:t>
                      </a:r>
                      <a:r>
                        <a:rPr lang="zh-CN" altLang="en-US" sz="3600" b="0" i="0" u="none" strike="noStrike" dirty="0">
                          <a:solidFill>
                            <a:srgbClr val="000000"/>
                          </a:solidFill>
                          <a:effectLst/>
                          <a:latin typeface="宋体" panose="02010600030101010101" pitchFamily="2" charset="-122"/>
                          <a:ea typeface="宋体" panose="02010600030101010101" pitchFamily="2" charset="-122"/>
                        </a:rPr>
                        <a:t>✔</a:t>
                      </a:r>
                      <a:endParaRPr lang="zh-CN" altLang="en-US" sz="32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253746800"/>
                  </a:ext>
                </a:extLst>
              </a:tr>
              <a:tr h="795682">
                <a:tc gridSpan="2">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zh-CN" altLang="en-US" sz="3200" b="0" i="0" u="none" strike="noStrike" dirty="0">
                          <a:solidFill>
                            <a:srgbClr val="000000"/>
                          </a:solidFill>
                          <a:effectLst/>
                          <a:latin typeface="宋体" panose="02010600030101010101" pitchFamily="2" charset="-122"/>
                          <a:ea typeface="+mn-ea"/>
                        </a:rPr>
                        <a:t>                    ✔</a:t>
                      </a:r>
                      <a:endParaRPr lang="zh-CN" altLang="en-US" sz="2800" b="0" i="0" u="none" strike="noStrike" dirty="0">
                        <a:solidFill>
                          <a:srgbClr val="000000"/>
                        </a:solidFill>
                        <a:effectLst/>
                        <a:latin typeface="宋体" panose="02010600030101010101" pitchFamily="2" charset="-122"/>
                        <a:ea typeface="+mn-ea"/>
                      </a:endParaRPr>
                    </a:p>
                    <a:p>
                      <a:pPr algn="l" fontAlgn="b"/>
                      <a:endParaRPr lang="en-US" sz="24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b">
                    <a:lnL>
                      <a:noFill/>
                    </a:lnL>
                    <a:lnR>
                      <a:noFill/>
                    </a:lnR>
                    <a:lnT>
                      <a:noFill/>
                    </a:lnT>
                    <a:lnB>
                      <a:noFill/>
                    </a:lnB>
                    <a:noFill/>
                  </a:tcPr>
                </a:tc>
                <a:tc hMerge="1">
                  <a:txBody>
                    <a:bodyPr/>
                    <a:lstStyle/>
                    <a:p>
                      <a:endParaRPr lang="zh-CN" altLang="en-US"/>
                    </a:p>
                  </a:txBody>
                  <a:tcPr/>
                </a:tc>
                <a:tc>
                  <a:txBody>
                    <a:bodyPr/>
                    <a:lstStyle/>
                    <a:p>
                      <a:pPr algn="l" fontAlgn="b"/>
                      <a:r>
                        <a:rPr lang="zh-CN" altLang="en-US" sz="3600" b="0" i="0" u="none" strike="noStrike" dirty="0">
                          <a:solidFill>
                            <a:srgbClr val="000000"/>
                          </a:solidFill>
                          <a:effectLst/>
                          <a:latin typeface="宋体" panose="02010600030101010101" pitchFamily="2" charset="-122"/>
                          <a:ea typeface="宋体" panose="02010600030101010101" pitchFamily="2" charset="-122"/>
                        </a:rPr>
                        <a:t>   </a:t>
                      </a:r>
                    </a:p>
                  </a:txBody>
                  <a:tcPr marL="6350" marR="6350" marT="6350" marB="0" anchor="b">
                    <a:lnL>
                      <a:noFill/>
                    </a:lnL>
                    <a:lnR>
                      <a:noFill/>
                    </a:lnR>
                    <a:lnT>
                      <a:noFill/>
                    </a:lnT>
                    <a:lnB>
                      <a:noFill/>
                    </a:lnB>
                    <a:noFill/>
                  </a:tcPr>
                </a:tc>
                <a:extLst>
                  <a:ext uri="{0D108BD9-81ED-4DB2-BD59-A6C34878D82A}">
                    <a16:rowId xmlns:a16="http://schemas.microsoft.com/office/drawing/2014/main" val="3564022430"/>
                  </a:ext>
                </a:extLst>
              </a:tr>
              <a:tr h="582138">
                <a:tc gridSpan="2">
                  <a:txBody>
                    <a:bodyPr/>
                    <a:lstStyle/>
                    <a:p>
                      <a:pPr algn="l" fontAlgn="b"/>
                      <a:r>
                        <a:rPr lang="en-US" sz="1400" b="1" i="0" u="none" strike="noStrike" dirty="0">
                          <a:solidFill>
                            <a:srgbClr val="000000"/>
                          </a:solidFill>
                          <a:effectLst/>
                          <a:latin typeface="+mj-ea"/>
                          <a:ea typeface="+mj-ea"/>
                        </a:rPr>
                        <a:t>                                           </a:t>
                      </a:r>
                    </a:p>
                  </a:txBody>
                  <a:tcPr marL="6350" marR="6350" marT="6350" marB="0" anchor="b">
                    <a:lnL>
                      <a:noFill/>
                    </a:lnL>
                    <a:lnR>
                      <a:noFill/>
                    </a:lnR>
                    <a:lnT>
                      <a:noFill/>
                    </a:lnT>
                    <a:lnB>
                      <a:noFill/>
                    </a:lnB>
                    <a:noFill/>
                  </a:tcPr>
                </a:tc>
                <a:tc hMerge="1">
                  <a:txBody>
                    <a:bodyPr/>
                    <a:lstStyle/>
                    <a:p>
                      <a:endParaRPr lang="zh-CN" altLang="en-US"/>
                    </a:p>
                  </a:txBody>
                  <a:tcPr/>
                </a:tc>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b">
                    <a:lnL>
                      <a:noFill/>
                    </a:lnL>
                    <a:lnR>
                      <a:noFill/>
                    </a:lnR>
                    <a:lnT>
                      <a:noFill/>
                    </a:lnT>
                    <a:lnB>
                      <a:noFill/>
                    </a:lnB>
                    <a:noFill/>
                  </a:tcPr>
                </a:tc>
                <a:extLst>
                  <a:ext uri="{0D108BD9-81ED-4DB2-BD59-A6C34878D82A}">
                    <a16:rowId xmlns:a16="http://schemas.microsoft.com/office/drawing/2014/main" val="1011946723"/>
                  </a:ext>
                </a:extLst>
              </a:tr>
            </a:tbl>
          </a:graphicData>
        </a:graphic>
      </p:graphicFrame>
      <p:pic>
        <p:nvPicPr>
          <p:cNvPr id="10" name="图片 9">
            <a:extLst>
              <a:ext uri="{FF2B5EF4-FFF2-40B4-BE49-F238E27FC236}">
                <a16:creationId xmlns:a16="http://schemas.microsoft.com/office/drawing/2014/main" id="{F04C7C2D-38D7-C883-7589-17890EC195B5}"/>
              </a:ext>
            </a:extLst>
          </p:cNvPr>
          <p:cNvPicPr>
            <a:picLocks noChangeAspect="1"/>
          </p:cNvPicPr>
          <p:nvPr/>
        </p:nvPicPr>
        <p:blipFill>
          <a:blip r:embed="rId2"/>
          <a:stretch>
            <a:fillRect/>
          </a:stretch>
        </p:blipFill>
        <p:spPr>
          <a:xfrm>
            <a:off x="1662613" y="5492277"/>
            <a:ext cx="2550599" cy="328768"/>
          </a:xfrm>
          <a:prstGeom prst="rect">
            <a:avLst/>
          </a:prstGeom>
        </p:spPr>
      </p:pic>
      <p:pic>
        <p:nvPicPr>
          <p:cNvPr id="12" name="图片 11">
            <a:extLst>
              <a:ext uri="{FF2B5EF4-FFF2-40B4-BE49-F238E27FC236}">
                <a16:creationId xmlns:a16="http://schemas.microsoft.com/office/drawing/2014/main" id="{1593AA9D-5D37-1AA0-3672-2DD7FA2FAFFE}"/>
              </a:ext>
            </a:extLst>
          </p:cNvPr>
          <p:cNvPicPr>
            <a:picLocks noChangeAspect="1"/>
          </p:cNvPicPr>
          <p:nvPr/>
        </p:nvPicPr>
        <p:blipFill>
          <a:blip r:embed="rId3"/>
          <a:stretch>
            <a:fillRect/>
          </a:stretch>
        </p:blipFill>
        <p:spPr>
          <a:xfrm>
            <a:off x="7914917" y="5216991"/>
            <a:ext cx="816935" cy="853514"/>
          </a:xfrm>
          <a:prstGeom prst="rect">
            <a:avLst/>
          </a:prstGeom>
        </p:spPr>
      </p:pic>
      <p:pic>
        <p:nvPicPr>
          <p:cNvPr id="14" name="图片 13">
            <a:extLst>
              <a:ext uri="{FF2B5EF4-FFF2-40B4-BE49-F238E27FC236}">
                <a16:creationId xmlns:a16="http://schemas.microsoft.com/office/drawing/2014/main" id="{F2D14CB8-FC9E-3C70-4980-209DA3D26B82}"/>
              </a:ext>
            </a:extLst>
          </p:cNvPr>
          <p:cNvPicPr>
            <a:picLocks noChangeAspect="1"/>
          </p:cNvPicPr>
          <p:nvPr/>
        </p:nvPicPr>
        <p:blipFill>
          <a:blip r:embed="rId3"/>
          <a:stretch>
            <a:fillRect/>
          </a:stretch>
        </p:blipFill>
        <p:spPr>
          <a:xfrm>
            <a:off x="7939124" y="4702039"/>
            <a:ext cx="816935" cy="853514"/>
          </a:xfrm>
          <a:prstGeom prst="rect">
            <a:avLst/>
          </a:prstGeom>
        </p:spPr>
      </p:pic>
      <mc:AlternateContent xmlns:mc="http://schemas.openxmlformats.org/markup-compatibility/2006">
        <mc:Choice xmlns:p14="http://schemas.microsoft.com/office/powerpoint/2010/main" Requires="p14">
          <p:contentPart p14:bwMode="auto" r:id="rId4">
            <p14:nvContentPartPr>
              <p14:cNvPr id="17" name="墨迹 16">
                <a:extLst>
                  <a:ext uri="{FF2B5EF4-FFF2-40B4-BE49-F238E27FC236}">
                    <a16:creationId xmlns:a16="http://schemas.microsoft.com/office/drawing/2014/main" id="{F111271B-735F-E8E1-E555-7A0F7EB23880}"/>
                  </a:ext>
                </a:extLst>
              </p14:cNvPr>
              <p14:cNvContentPartPr/>
              <p14:nvPr/>
            </p14:nvContentPartPr>
            <p14:xfrm>
              <a:off x="1588302" y="3827658"/>
              <a:ext cx="720" cy="2045880"/>
            </p14:xfrm>
          </p:contentPart>
        </mc:Choice>
        <mc:Fallback>
          <p:pic>
            <p:nvPicPr>
              <p:cNvPr id="17" name="墨迹 16">
                <a:extLst>
                  <a:ext uri="{FF2B5EF4-FFF2-40B4-BE49-F238E27FC236}">
                    <a16:creationId xmlns:a16="http://schemas.microsoft.com/office/drawing/2014/main" id="{F111271B-735F-E8E1-E555-7A0F7EB23880}"/>
                  </a:ext>
                </a:extLst>
              </p:cNvPr>
              <p:cNvPicPr/>
              <p:nvPr/>
            </p:nvPicPr>
            <p:blipFill>
              <a:blip r:embed="rId5"/>
              <a:stretch>
                <a:fillRect/>
              </a:stretch>
            </p:blipFill>
            <p:spPr>
              <a:xfrm>
                <a:off x="1576062" y="3821538"/>
                <a:ext cx="25200" cy="2058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墨迹 18">
                <a:extLst>
                  <a:ext uri="{FF2B5EF4-FFF2-40B4-BE49-F238E27FC236}">
                    <a16:creationId xmlns:a16="http://schemas.microsoft.com/office/drawing/2014/main" id="{00FAF462-B8D0-91F8-F312-04DC29BE01C6}"/>
                  </a:ext>
                </a:extLst>
              </p14:cNvPr>
              <p14:cNvContentPartPr/>
              <p14:nvPr/>
            </p14:nvContentPartPr>
            <p14:xfrm>
              <a:off x="1588302" y="5872818"/>
              <a:ext cx="8376480" cy="720"/>
            </p14:xfrm>
          </p:contentPart>
        </mc:Choice>
        <mc:Fallback>
          <p:pic>
            <p:nvPicPr>
              <p:cNvPr id="19" name="墨迹 18">
                <a:extLst>
                  <a:ext uri="{FF2B5EF4-FFF2-40B4-BE49-F238E27FC236}">
                    <a16:creationId xmlns:a16="http://schemas.microsoft.com/office/drawing/2014/main" id="{00FAF462-B8D0-91F8-F312-04DC29BE01C6}"/>
                  </a:ext>
                </a:extLst>
              </p:cNvPr>
              <p:cNvPicPr/>
              <p:nvPr/>
            </p:nvPicPr>
            <p:blipFill>
              <a:blip r:embed="rId7"/>
              <a:stretch>
                <a:fillRect/>
              </a:stretch>
            </p:blipFill>
            <p:spPr>
              <a:xfrm>
                <a:off x="1582182" y="5860578"/>
                <a:ext cx="83887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墨迹 20">
                <a:extLst>
                  <a:ext uri="{FF2B5EF4-FFF2-40B4-BE49-F238E27FC236}">
                    <a16:creationId xmlns:a16="http://schemas.microsoft.com/office/drawing/2014/main" id="{110F1682-4C29-EA20-1B73-8A3C61B9AFA4}"/>
                  </a:ext>
                </a:extLst>
              </p14:cNvPr>
              <p14:cNvContentPartPr/>
              <p14:nvPr/>
            </p14:nvContentPartPr>
            <p14:xfrm>
              <a:off x="9917622" y="3839178"/>
              <a:ext cx="64183" cy="2020680"/>
            </p14:xfrm>
          </p:contentPart>
        </mc:Choice>
        <mc:Fallback>
          <p:pic>
            <p:nvPicPr>
              <p:cNvPr id="21" name="墨迹 20">
                <a:extLst>
                  <a:ext uri="{FF2B5EF4-FFF2-40B4-BE49-F238E27FC236}">
                    <a16:creationId xmlns:a16="http://schemas.microsoft.com/office/drawing/2014/main" id="{110F1682-4C29-EA20-1B73-8A3C61B9AFA4}"/>
                  </a:ext>
                </a:extLst>
              </p:cNvPr>
              <p:cNvPicPr/>
              <p:nvPr/>
            </p:nvPicPr>
            <p:blipFill>
              <a:blip r:embed="rId9"/>
              <a:stretch>
                <a:fillRect/>
              </a:stretch>
            </p:blipFill>
            <p:spPr>
              <a:xfrm>
                <a:off x="9911492" y="3833058"/>
                <a:ext cx="76443" cy="2032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墨迹 22">
                <a:extLst>
                  <a:ext uri="{FF2B5EF4-FFF2-40B4-BE49-F238E27FC236}">
                    <a16:creationId xmlns:a16="http://schemas.microsoft.com/office/drawing/2014/main" id="{D8118490-F2D3-45C1-A79A-743A4A18676E}"/>
                  </a:ext>
                </a:extLst>
              </p14:cNvPr>
              <p14:cNvContentPartPr/>
              <p14:nvPr/>
            </p14:nvContentPartPr>
            <p14:xfrm>
              <a:off x="7373502" y="3827658"/>
              <a:ext cx="720" cy="2035440"/>
            </p14:xfrm>
          </p:contentPart>
        </mc:Choice>
        <mc:Fallback>
          <p:pic>
            <p:nvPicPr>
              <p:cNvPr id="23" name="墨迹 22">
                <a:extLst>
                  <a:ext uri="{FF2B5EF4-FFF2-40B4-BE49-F238E27FC236}">
                    <a16:creationId xmlns:a16="http://schemas.microsoft.com/office/drawing/2014/main" id="{D8118490-F2D3-45C1-A79A-743A4A18676E}"/>
                  </a:ext>
                </a:extLst>
              </p:cNvPr>
              <p:cNvPicPr/>
              <p:nvPr/>
            </p:nvPicPr>
            <p:blipFill>
              <a:blip r:embed="rId11"/>
              <a:stretch>
                <a:fillRect/>
              </a:stretch>
            </p:blipFill>
            <p:spPr>
              <a:xfrm>
                <a:off x="7361262" y="3821538"/>
                <a:ext cx="25200" cy="2047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墨迹 24">
                <a:extLst>
                  <a:ext uri="{FF2B5EF4-FFF2-40B4-BE49-F238E27FC236}">
                    <a16:creationId xmlns:a16="http://schemas.microsoft.com/office/drawing/2014/main" id="{85FD1B7D-3B09-B29A-DDA0-FE8C6D5B5163}"/>
                  </a:ext>
                </a:extLst>
              </p14:cNvPr>
              <p14:cNvContentPartPr/>
              <p14:nvPr/>
            </p14:nvContentPartPr>
            <p14:xfrm>
              <a:off x="4372542" y="3844938"/>
              <a:ext cx="720" cy="2040840"/>
            </p14:xfrm>
          </p:contentPart>
        </mc:Choice>
        <mc:Fallback>
          <p:pic>
            <p:nvPicPr>
              <p:cNvPr id="25" name="墨迹 24">
                <a:extLst>
                  <a:ext uri="{FF2B5EF4-FFF2-40B4-BE49-F238E27FC236}">
                    <a16:creationId xmlns:a16="http://schemas.microsoft.com/office/drawing/2014/main" id="{85FD1B7D-3B09-B29A-DDA0-FE8C6D5B5163}"/>
                  </a:ext>
                </a:extLst>
              </p:cNvPr>
              <p:cNvPicPr/>
              <p:nvPr/>
            </p:nvPicPr>
            <p:blipFill>
              <a:blip r:embed="rId13"/>
              <a:stretch>
                <a:fillRect/>
              </a:stretch>
            </p:blipFill>
            <p:spPr>
              <a:xfrm>
                <a:off x="4360302" y="3838818"/>
                <a:ext cx="25200" cy="2053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 name="墨迹 26">
                <a:extLst>
                  <a:ext uri="{FF2B5EF4-FFF2-40B4-BE49-F238E27FC236}">
                    <a16:creationId xmlns:a16="http://schemas.microsoft.com/office/drawing/2014/main" id="{CA185896-FF8A-73AF-075C-51008A626A08}"/>
                  </a:ext>
                </a:extLst>
              </p14:cNvPr>
              <p14:cNvContentPartPr/>
              <p14:nvPr/>
            </p14:nvContentPartPr>
            <p14:xfrm>
              <a:off x="1600182" y="4800378"/>
              <a:ext cx="8330040" cy="720"/>
            </p14:xfrm>
          </p:contentPart>
        </mc:Choice>
        <mc:Fallback>
          <p:pic>
            <p:nvPicPr>
              <p:cNvPr id="27" name="墨迹 26">
                <a:extLst>
                  <a:ext uri="{FF2B5EF4-FFF2-40B4-BE49-F238E27FC236}">
                    <a16:creationId xmlns:a16="http://schemas.microsoft.com/office/drawing/2014/main" id="{CA185896-FF8A-73AF-075C-51008A626A08}"/>
                  </a:ext>
                </a:extLst>
              </p:cNvPr>
              <p:cNvPicPr/>
              <p:nvPr/>
            </p:nvPicPr>
            <p:blipFill>
              <a:blip r:embed="rId15"/>
              <a:stretch>
                <a:fillRect/>
              </a:stretch>
            </p:blipFill>
            <p:spPr>
              <a:xfrm>
                <a:off x="1594062" y="4788138"/>
                <a:ext cx="8342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墨迹 27">
                <a:extLst>
                  <a:ext uri="{FF2B5EF4-FFF2-40B4-BE49-F238E27FC236}">
                    <a16:creationId xmlns:a16="http://schemas.microsoft.com/office/drawing/2014/main" id="{2172962C-FD32-B8AB-D05D-D2A1CF4B8875}"/>
                  </a:ext>
                </a:extLst>
              </p14:cNvPr>
              <p14:cNvContentPartPr/>
              <p14:nvPr/>
            </p14:nvContentPartPr>
            <p14:xfrm>
              <a:off x="8211582" y="4929618"/>
              <a:ext cx="360" cy="360"/>
            </p14:xfrm>
          </p:contentPart>
        </mc:Choice>
        <mc:Fallback>
          <p:pic>
            <p:nvPicPr>
              <p:cNvPr id="28" name="墨迹 27">
                <a:extLst>
                  <a:ext uri="{FF2B5EF4-FFF2-40B4-BE49-F238E27FC236}">
                    <a16:creationId xmlns:a16="http://schemas.microsoft.com/office/drawing/2014/main" id="{2172962C-FD32-B8AB-D05D-D2A1CF4B8875}"/>
                  </a:ext>
                </a:extLst>
              </p:cNvPr>
              <p:cNvPicPr/>
              <p:nvPr/>
            </p:nvPicPr>
            <p:blipFill>
              <a:blip r:embed="rId17"/>
              <a:stretch>
                <a:fillRect/>
              </a:stretch>
            </p:blipFill>
            <p:spPr>
              <a:xfrm>
                <a:off x="8205462" y="4923498"/>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 name="墨迹 29">
                <a:extLst>
                  <a:ext uri="{FF2B5EF4-FFF2-40B4-BE49-F238E27FC236}">
                    <a16:creationId xmlns:a16="http://schemas.microsoft.com/office/drawing/2014/main" id="{2CFF5AB1-D2D3-EDB1-C2F4-69662515FAFA}"/>
                  </a:ext>
                </a:extLst>
              </p14:cNvPr>
              <p14:cNvContentPartPr/>
              <p14:nvPr/>
            </p14:nvContentPartPr>
            <p14:xfrm>
              <a:off x="1588302" y="5304738"/>
              <a:ext cx="8399880" cy="720"/>
            </p14:xfrm>
          </p:contentPart>
        </mc:Choice>
        <mc:Fallback>
          <p:pic>
            <p:nvPicPr>
              <p:cNvPr id="30" name="墨迹 29">
                <a:extLst>
                  <a:ext uri="{FF2B5EF4-FFF2-40B4-BE49-F238E27FC236}">
                    <a16:creationId xmlns:a16="http://schemas.microsoft.com/office/drawing/2014/main" id="{2CFF5AB1-D2D3-EDB1-C2F4-69662515FAFA}"/>
                  </a:ext>
                </a:extLst>
              </p:cNvPr>
              <p:cNvPicPr/>
              <p:nvPr/>
            </p:nvPicPr>
            <p:blipFill>
              <a:blip r:embed="rId19"/>
              <a:stretch>
                <a:fillRect/>
              </a:stretch>
            </p:blipFill>
            <p:spPr>
              <a:xfrm>
                <a:off x="1582182" y="5292498"/>
                <a:ext cx="8412120" cy="25200"/>
              </a:xfrm>
              <a:prstGeom prst="rect">
                <a:avLst/>
              </a:prstGeom>
            </p:spPr>
          </p:pic>
        </mc:Fallback>
      </mc:AlternateContent>
      <p:pic>
        <p:nvPicPr>
          <p:cNvPr id="32" name="图片 31">
            <a:extLst>
              <a:ext uri="{FF2B5EF4-FFF2-40B4-BE49-F238E27FC236}">
                <a16:creationId xmlns:a16="http://schemas.microsoft.com/office/drawing/2014/main" id="{7310C04C-5998-68BC-2A8B-9F83CDF3BBC3}"/>
              </a:ext>
            </a:extLst>
          </p:cNvPr>
          <p:cNvPicPr>
            <a:picLocks noChangeAspect="1"/>
          </p:cNvPicPr>
          <p:nvPr/>
        </p:nvPicPr>
        <p:blipFill>
          <a:blip r:embed="rId20"/>
          <a:stretch>
            <a:fillRect/>
          </a:stretch>
        </p:blipFill>
        <p:spPr>
          <a:xfrm>
            <a:off x="1541418" y="4137575"/>
            <a:ext cx="2615411" cy="493819"/>
          </a:xfrm>
          <a:prstGeom prst="rect">
            <a:avLst/>
          </a:prstGeom>
        </p:spPr>
      </p:pic>
      <p:pic>
        <p:nvPicPr>
          <p:cNvPr id="34" name="图片 33">
            <a:extLst>
              <a:ext uri="{FF2B5EF4-FFF2-40B4-BE49-F238E27FC236}">
                <a16:creationId xmlns:a16="http://schemas.microsoft.com/office/drawing/2014/main" id="{3E1AEBC2-2077-1558-95E8-8F906714B332}"/>
              </a:ext>
            </a:extLst>
          </p:cNvPr>
          <p:cNvPicPr>
            <a:picLocks noChangeAspect="1"/>
          </p:cNvPicPr>
          <p:nvPr/>
        </p:nvPicPr>
        <p:blipFill>
          <a:blip r:embed="rId21"/>
          <a:stretch>
            <a:fillRect/>
          </a:stretch>
        </p:blipFill>
        <p:spPr>
          <a:xfrm>
            <a:off x="1541418" y="4831995"/>
            <a:ext cx="3781955" cy="472744"/>
          </a:xfrm>
          <a:prstGeom prst="rect">
            <a:avLst/>
          </a:prstGeom>
        </p:spPr>
      </p:pic>
      <p:sp>
        <p:nvSpPr>
          <p:cNvPr id="35" name="椭圆 34">
            <a:extLst>
              <a:ext uri="{FF2B5EF4-FFF2-40B4-BE49-F238E27FC236}">
                <a16:creationId xmlns:a16="http://schemas.microsoft.com/office/drawing/2014/main" id="{1D953DF1-66A1-6417-E829-AB50AC001A5E}"/>
              </a:ext>
            </a:extLst>
          </p:cNvPr>
          <p:cNvSpPr/>
          <p:nvPr/>
        </p:nvSpPr>
        <p:spPr>
          <a:xfrm>
            <a:off x="1431856" y="5451702"/>
            <a:ext cx="3012111" cy="3668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468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50CB3-E930-77F7-A4B6-1D8C07884B9F}"/>
              </a:ext>
            </a:extLst>
          </p:cNvPr>
          <p:cNvSpPr>
            <a:spLocks noGrp="1"/>
          </p:cNvSpPr>
          <p:nvPr>
            <p:ph type="title"/>
          </p:nvPr>
        </p:nvSpPr>
        <p:spPr/>
        <p:txBody>
          <a:bodyPr/>
          <a:lstStyle/>
          <a:p>
            <a:r>
              <a:rPr lang="en-US" altLang="zh-CN" dirty="0"/>
              <a:t>Key findings</a:t>
            </a:r>
            <a:endParaRPr lang="zh-CN" altLang="en-US" dirty="0"/>
          </a:p>
        </p:txBody>
      </p:sp>
      <p:sp>
        <p:nvSpPr>
          <p:cNvPr id="3" name="内容占位符 2">
            <a:extLst>
              <a:ext uri="{FF2B5EF4-FFF2-40B4-BE49-F238E27FC236}">
                <a16:creationId xmlns:a16="http://schemas.microsoft.com/office/drawing/2014/main" id="{DADF17D7-F28E-945B-B4A9-621F2F8AA5FD}"/>
              </a:ext>
            </a:extLst>
          </p:cNvPr>
          <p:cNvSpPr>
            <a:spLocks noGrp="1"/>
          </p:cNvSpPr>
          <p:nvPr>
            <p:ph idx="1"/>
          </p:nvPr>
        </p:nvSpPr>
        <p:spPr>
          <a:xfrm>
            <a:off x="35877" y="2380859"/>
            <a:ext cx="8825659" cy="3416300"/>
          </a:xfrm>
        </p:spPr>
        <p:txBody>
          <a:bodyPr>
            <a:normAutofit/>
          </a:bodyPr>
          <a:lstStyle/>
          <a:p>
            <a:r>
              <a:rPr lang="en-US" altLang="zh-CN" dirty="0"/>
              <a:t>Through GG lens(Racheal McKendry)</a:t>
            </a:r>
          </a:p>
          <a:p>
            <a:pPr marL="0" indent="0">
              <a:buNone/>
            </a:pPr>
            <a:r>
              <a:rPr lang="en-US" altLang="zh-CN" sz="2400" dirty="0"/>
              <a:t>     </a:t>
            </a:r>
            <a:r>
              <a:rPr lang="en-US" altLang="zh-CN" sz="1600" b="1" dirty="0"/>
              <a:t>How do genetic diseases relate to public health?</a:t>
            </a:r>
          </a:p>
          <a:p>
            <a:pPr marL="0" indent="0">
              <a:buNone/>
            </a:pPr>
            <a:r>
              <a:rPr lang="en-US" altLang="zh-CN" sz="1400" dirty="0"/>
              <a:t>        </a:t>
            </a:r>
          </a:p>
          <a:p>
            <a:pPr marL="0" indent="0">
              <a:buNone/>
            </a:pPr>
            <a:endParaRPr lang="en-US" altLang="zh-CN" sz="1400" dirty="0"/>
          </a:p>
          <a:p>
            <a:pPr marL="0" indent="0">
              <a:buNone/>
            </a:pPr>
            <a:endParaRPr lang="en-US" altLang="zh-CN" sz="1400" dirty="0"/>
          </a:p>
          <a:p>
            <a:pPr marL="0" indent="0">
              <a:buNone/>
            </a:pPr>
            <a:r>
              <a:rPr lang="en-US" altLang="zh-CN" sz="1600" dirty="0"/>
              <a:t>      </a:t>
            </a:r>
            <a:r>
              <a:rPr lang="en-US" altLang="zh-CN" sz="1400" dirty="0"/>
              <a:t>&gt;</a:t>
            </a:r>
            <a:r>
              <a:rPr lang="en-US" altLang="zh-CN" b="1" dirty="0"/>
              <a:t>Prevention and Early Detection                  </a:t>
            </a:r>
            <a:endParaRPr lang="en-US" altLang="zh-CN" sz="2000" b="1" dirty="0"/>
          </a:p>
          <a:p>
            <a:pPr marL="0" indent="0">
              <a:buNone/>
            </a:pPr>
            <a:r>
              <a:rPr lang="en-US" altLang="zh-CN" b="1" dirty="0"/>
              <a:t>                                               </a:t>
            </a:r>
            <a:r>
              <a:rPr lang="en-US" altLang="zh-CN" sz="1400" dirty="0"/>
              <a:t>      </a:t>
            </a:r>
            <a:endParaRPr lang="en-US" altLang="zh-CN" sz="2400" dirty="0"/>
          </a:p>
        </p:txBody>
      </p:sp>
      <p:pic>
        <p:nvPicPr>
          <p:cNvPr id="5" name="图片 4">
            <a:extLst>
              <a:ext uri="{FF2B5EF4-FFF2-40B4-BE49-F238E27FC236}">
                <a16:creationId xmlns:a16="http://schemas.microsoft.com/office/drawing/2014/main" id="{332EDA7A-68A6-A3E6-C7D0-B017D0C7FCE2}"/>
              </a:ext>
            </a:extLst>
          </p:cNvPr>
          <p:cNvPicPr>
            <a:picLocks noChangeAspect="1"/>
          </p:cNvPicPr>
          <p:nvPr/>
        </p:nvPicPr>
        <p:blipFill>
          <a:blip r:embed="rId2"/>
          <a:stretch>
            <a:fillRect/>
          </a:stretch>
        </p:blipFill>
        <p:spPr>
          <a:xfrm>
            <a:off x="5455617" y="1771546"/>
            <a:ext cx="3960028" cy="3078842"/>
          </a:xfrm>
          <a:prstGeom prst="rect">
            <a:avLst/>
          </a:prstGeom>
        </p:spPr>
      </p:pic>
      <p:pic>
        <p:nvPicPr>
          <p:cNvPr id="7" name="图片 6">
            <a:extLst>
              <a:ext uri="{FF2B5EF4-FFF2-40B4-BE49-F238E27FC236}">
                <a16:creationId xmlns:a16="http://schemas.microsoft.com/office/drawing/2014/main" id="{A7C0E56D-0E57-147A-D238-45D6EFA9435D}"/>
              </a:ext>
            </a:extLst>
          </p:cNvPr>
          <p:cNvPicPr>
            <a:picLocks noChangeAspect="1"/>
          </p:cNvPicPr>
          <p:nvPr/>
        </p:nvPicPr>
        <p:blipFill>
          <a:blip r:embed="rId3"/>
          <a:stretch>
            <a:fillRect/>
          </a:stretch>
        </p:blipFill>
        <p:spPr>
          <a:xfrm>
            <a:off x="7178588" y="5079616"/>
            <a:ext cx="3564023" cy="535842"/>
          </a:xfrm>
          <a:prstGeom prst="rect">
            <a:avLst/>
          </a:prstGeom>
        </p:spPr>
      </p:pic>
      <p:pic>
        <p:nvPicPr>
          <p:cNvPr id="9" name="图片 8">
            <a:extLst>
              <a:ext uri="{FF2B5EF4-FFF2-40B4-BE49-F238E27FC236}">
                <a16:creationId xmlns:a16="http://schemas.microsoft.com/office/drawing/2014/main" id="{6FF09881-1F08-E17D-46B1-F72BFA338152}"/>
              </a:ext>
            </a:extLst>
          </p:cNvPr>
          <p:cNvPicPr>
            <a:picLocks noChangeAspect="1"/>
          </p:cNvPicPr>
          <p:nvPr/>
        </p:nvPicPr>
        <p:blipFill>
          <a:blip r:embed="rId4"/>
          <a:stretch>
            <a:fillRect/>
          </a:stretch>
        </p:blipFill>
        <p:spPr>
          <a:xfrm>
            <a:off x="7178588" y="5797159"/>
            <a:ext cx="3564023" cy="662353"/>
          </a:xfrm>
          <a:prstGeom prst="rect">
            <a:avLst/>
          </a:prstGeom>
        </p:spPr>
      </p:pic>
      <p:pic>
        <p:nvPicPr>
          <p:cNvPr id="11" name="图片 10">
            <a:extLst>
              <a:ext uri="{FF2B5EF4-FFF2-40B4-BE49-F238E27FC236}">
                <a16:creationId xmlns:a16="http://schemas.microsoft.com/office/drawing/2014/main" id="{329C4973-212A-52C2-7A70-D65770B02197}"/>
              </a:ext>
            </a:extLst>
          </p:cNvPr>
          <p:cNvPicPr>
            <a:picLocks noChangeAspect="1"/>
          </p:cNvPicPr>
          <p:nvPr/>
        </p:nvPicPr>
        <p:blipFill>
          <a:blip r:embed="rId5"/>
          <a:stretch>
            <a:fillRect/>
          </a:stretch>
        </p:blipFill>
        <p:spPr>
          <a:xfrm>
            <a:off x="8364505" y="1771546"/>
            <a:ext cx="3960028" cy="3078842"/>
          </a:xfrm>
          <a:prstGeom prst="rect">
            <a:avLst/>
          </a:prstGeom>
        </p:spPr>
      </p:pic>
    </p:spTree>
    <p:extLst>
      <p:ext uri="{BB962C8B-B14F-4D97-AF65-F5344CB8AC3E}">
        <p14:creationId xmlns:p14="http://schemas.microsoft.com/office/powerpoint/2010/main" val="3970530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53095-7EE2-A377-CAB1-CB074548BAA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A6F689-1A20-6EE5-1D68-0AAAC3931698}"/>
              </a:ext>
            </a:extLst>
          </p:cNvPr>
          <p:cNvSpPr>
            <a:spLocks noGrp="1"/>
          </p:cNvSpPr>
          <p:nvPr>
            <p:ph idx="1"/>
          </p:nvPr>
        </p:nvSpPr>
        <p:spPr/>
        <p:txBody>
          <a:bodyPr/>
          <a:lstStyle/>
          <a:p>
            <a:r>
              <a:rPr lang="en-US" altLang="zh-CN" dirty="0"/>
              <a:t>Genetic diseases heavily impact public health by consuming significant medical resources and straining healthcare systems. As Rachel McKendry highlights, early warning systems are crucial for preventing diseases and saving lives. In the context of genetic diseases, genetic screening serves as this warning system. According to genetic counselor Mrs. Liu, prevention and early detection can mitigate severe outcomes, lower long-term healthcare costs, and ease the burden on public health systems.</a:t>
            </a:r>
            <a:endParaRPr lang="zh-CN" altLang="en-US" dirty="0"/>
          </a:p>
        </p:txBody>
      </p:sp>
      <p:pic>
        <p:nvPicPr>
          <p:cNvPr id="5" name="图片 4">
            <a:extLst>
              <a:ext uri="{FF2B5EF4-FFF2-40B4-BE49-F238E27FC236}">
                <a16:creationId xmlns:a16="http://schemas.microsoft.com/office/drawing/2014/main" id="{23186C5A-C882-5835-56D5-DB4589C9C763}"/>
              </a:ext>
            </a:extLst>
          </p:cNvPr>
          <p:cNvPicPr>
            <a:picLocks noChangeAspect="1"/>
          </p:cNvPicPr>
          <p:nvPr/>
        </p:nvPicPr>
        <p:blipFill>
          <a:blip r:embed="rId2"/>
          <a:stretch>
            <a:fillRect/>
          </a:stretch>
        </p:blipFill>
        <p:spPr>
          <a:xfrm>
            <a:off x="91201" y="4792043"/>
            <a:ext cx="11501031" cy="1298933"/>
          </a:xfrm>
          <a:prstGeom prst="rect">
            <a:avLst/>
          </a:prstGeom>
        </p:spPr>
      </p:pic>
    </p:spTree>
    <p:extLst>
      <p:ext uri="{BB962C8B-B14F-4D97-AF65-F5344CB8AC3E}">
        <p14:creationId xmlns:p14="http://schemas.microsoft.com/office/powerpoint/2010/main" val="4279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04F22-AC18-C431-5201-82C644DC4798}"/>
              </a:ext>
            </a:extLst>
          </p:cNvPr>
          <p:cNvSpPr>
            <a:spLocks noGrp="1"/>
          </p:cNvSpPr>
          <p:nvPr>
            <p:ph type="title"/>
          </p:nvPr>
        </p:nvSpPr>
        <p:spPr>
          <a:xfrm>
            <a:off x="1154954" y="952402"/>
            <a:ext cx="8761413" cy="706964"/>
          </a:xfrm>
        </p:spPr>
        <p:txBody>
          <a:bodyPr/>
          <a:lstStyle/>
          <a:p>
            <a:r>
              <a:rPr lang="en-US" altLang="zh-CN" dirty="0"/>
              <a:t>Key Findings</a:t>
            </a:r>
            <a:endParaRPr lang="zh-CN" altLang="en-US" dirty="0"/>
          </a:p>
        </p:txBody>
      </p:sp>
      <p:pic>
        <p:nvPicPr>
          <p:cNvPr id="5" name="图片 4">
            <a:extLst>
              <a:ext uri="{FF2B5EF4-FFF2-40B4-BE49-F238E27FC236}">
                <a16:creationId xmlns:a16="http://schemas.microsoft.com/office/drawing/2014/main" id="{82DC3AE6-1924-65C9-899E-13F9D39F844C}"/>
              </a:ext>
            </a:extLst>
          </p:cNvPr>
          <p:cNvPicPr>
            <a:picLocks noChangeAspect="1"/>
          </p:cNvPicPr>
          <p:nvPr/>
        </p:nvPicPr>
        <p:blipFill>
          <a:blip r:embed="rId2"/>
          <a:stretch>
            <a:fillRect/>
          </a:stretch>
        </p:blipFill>
        <p:spPr>
          <a:xfrm>
            <a:off x="428791" y="1788489"/>
            <a:ext cx="3780575" cy="4319713"/>
          </a:xfrm>
          <a:prstGeom prst="rect">
            <a:avLst/>
          </a:prstGeom>
        </p:spPr>
      </p:pic>
      <p:sp>
        <p:nvSpPr>
          <p:cNvPr id="6" name="文本框 5">
            <a:extLst>
              <a:ext uri="{FF2B5EF4-FFF2-40B4-BE49-F238E27FC236}">
                <a16:creationId xmlns:a16="http://schemas.microsoft.com/office/drawing/2014/main" id="{F8DF5CAC-3417-C97C-E111-4299363B3710}"/>
              </a:ext>
            </a:extLst>
          </p:cNvPr>
          <p:cNvSpPr txBox="1"/>
          <p:nvPr/>
        </p:nvSpPr>
        <p:spPr>
          <a:xfrm>
            <a:off x="6351534" y="5720932"/>
            <a:ext cx="524053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(Skolnik, Risk Factors and Social Determinants)</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pic>
        <p:nvPicPr>
          <p:cNvPr id="11" name="图片 10">
            <a:extLst>
              <a:ext uri="{FF2B5EF4-FFF2-40B4-BE49-F238E27FC236}">
                <a16:creationId xmlns:a16="http://schemas.microsoft.com/office/drawing/2014/main" id="{ACC3F85E-0C96-78AA-C059-1A7773D9EE11}"/>
              </a:ext>
            </a:extLst>
          </p:cNvPr>
          <p:cNvPicPr>
            <a:picLocks noChangeAspect="1"/>
          </p:cNvPicPr>
          <p:nvPr/>
        </p:nvPicPr>
        <p:blipFill>
          <a:blip r:embed="rId3"/>
          <a:stretch>
            <a:fillRect/>
          </a:stretch>
        </p:blipFill>
        <p:spPr>
          <a:xfrm>
            <a:off x="4577128" y="1826510"/>
            <a:ext cx="7132861" cy="370242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 name="墨迹 2">
                <a:extLst>
                  <a:ext uri="{FF2B5EF4-FFF2-40B4-BE49-F238E27FC236}">
                    <a16:creationId xmlns:a16="http://schemas.microsoft.com/office/drawing/2014/main" id="{A4EACE4C-30E8-BD58-DC19-B83C16D8F995}"/>
                  </a:ext>
                </a:extLst>
              </p14:cNvPr>
              <p14:cNvContentPartPr/>
              <p14:nvPr/>
            </p14:nvContentPartPr>
            <p14:xfrm>
              <a:off x="3797982" y="3979578"/>
              <a:ext cx="360" cy="360"/>
            </p14:xfrm>
          </p:contentPart>
        </mc:Choice>
        <mc:Fallback xmlns="">
          <p:pic>
            <p:nvPicPr>
              <p:cNvPr id="3" name="墨迹 2">
                <a:extLst>
                  <a:ext uri="{FF2B5EF4-FFF2-40B4-BE49-F238E27FC236}">
                    <a16:creationId xmlns:a16="http://schemas.microsoft.com/office/drawing/2014/main" id="{A4EACE4C-30E8-BD58-DC19-B83C16D8F995}"/>
                  </a:ext>
                </a:extLst>
              </p:cNvPr>
              <p:cNvPicPr/>
              <p:nvPr/>
            </p:nvPicPr>
            <p:blipFill>
              <a:blip r:embed="rId5"/>
              <a:stretch>
                <a:fillRect/>
              </a:stretch>
            </p:blipFill>
            <p:spPr>
              <a:xfrm>
                <a:off x="3791862" y="3973458"/>
                <a:ext cx="12600" cy="1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 name="墨迹 3">
                <a:extLst>
                  <a:ext uri="{FF2B5EF4-FFF2-40B4-BE49-F238E27FC236}">
                    <a16:creationId xmlns:a16="http://schemas.microsoft.com/office/drawing/2014/main" id="{F83C400C-790E-110A-8D2E-B44CA68F63A5}"/>
                  </a:ext>
                </a:extLst>
              </p14:cNvPr>
              <p14:cNvContentPartPr/>
              <p14:nvPr/>
            </p14:nvContentPartPr>
            <p14:xfrm>
              <a:off x="6262182" y="1500258"/>
              <a:ext cx="15840" cy="24840"/>
            </p14:xfrm>
          </p:contentPart>
        </mc:Choice>
        <mc:Fallback xmlns="">
          <p:pic>
            <p:nvPicPr>
              <p:cNvPr id="4" name="墨迹 3">
                <a:extLst>
                  <a:ext uri="{FF2B5EF4-FFF2-40B4-BE49-F238E27FC236}">
                    <a16:creationId xmlns:a16="http://schemas.microsoft.com/office/drawing/2014/main" id="{F83C400C-790E-110A-8D2E-B44CA68F63A5}"/>
                  </a:ext>
                </a:extLst>
              </p:cNvPr>
              <p:cNvPicPr/>
              <p:nvPr/>
            </p:nvPicPr>
            <p:blipFill>
              <a:blip r:embed="rId7"/>
              <a:stretch>
                <a:fillRect/>
              </a:stretch>
            </p:blipFill>
            <p:spPr>
              <a:xfrm>
                <a:off x="6256062" y="1494138"/>
                <a:ext cx="28080" cy="37080"/>
              </a:xfrm>
              <a:prstGeom prst="rect">
                <a:avLst/>
              </a:prstGeom>
            </p:spPr>
          </p:pic>
        </mc:Fallback>
      </mc:AlternateContent>
      <p:pic>
        <p:nvPicPr>
          <p:cNvPr id="9" name="图片 8">
            <a:extLst>
              <a:ext uri="{FF2B5EF4-FFF2-40B4-BE49-F238E27FC236}">
                <a16:creationId xmlns:a16="http://schemas.microsoft.com/office/drawing/2014/main" id="{4CAEA89D-146D-F5F4-8102-5D476D83A79D}"/>
              </a:ext>
            </a:extLst>
          </p:cNvPr>
          <p:cNvPicPr>
            <a:picLocks noChangeAspect="1"/>
          </p:cNvPicPr>
          <p:nvPr/>
        </p:nvPicPr>
        <p:blipFill>
          <a:blip r:embed="rId8"/>
          <a:stretch>
            <a:fillRect/>
          </a:stretch>
        </p:blipFill>
        <p:spPr>
          <a:xfrm>
            <a:off x="4369929" y="1760570"/>
            <a:ext cx="7393280" cy="3801294"/>
          </a:xfrm>
          <a:prstGeom prst="rect">
            <a:avLst/>
          </a:prstGeom>
        </p:spPr>
      </p:pic>
    </p:spTree>
    <p:extLst>
      <p:ext uri="{BB962C8B-B14F-4D97-AF65-F5344CB8AC3E}">
        <p14:creationId xmlns:p14="http://schemas.microsoft.com/office/powerpoint/2010/main" val="215722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83E6C-96F2-F21C-77C6-C17B5BA510E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91FA86F-01FD-94EC-65A6-EF59A0832B8C}"/>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9F9CA121-8F99-E85C-C555-D21A8D39F0C6}"/>
              </a:ext>
            </a:extLst>
          </p:cNvPr>
          <p:cNvPicPr>
            <a:picLocks noChangeAspect="1"/>
          </p:cNvPicPr>
          <p:nvPr/>
        </p:nvPicPr>
        <p:blipFill>
          <a:blip r:embed="rId2"/>
          <a:stretch>
            <a:fillRect/>
          </a:stretch>
        </p:blipFill>
        <p:spPr>
          <a:xfrm>
            <a:off x="-718473" y="-459716"/>
            <a:ext cx="13175472" cy="7905633"/>
          </a:xfrm>
          <a:prstGeom prst="rect">
            <a:avLst/>
          </a:prstGeom>
        </p:spPr>
      </p:pic>
    </p:spTree>
    <p:extLst>
      <p:ext uri="{BB962C8B-B14F-4D97-AF65-F5344CB8AC3E}">
        <p14:creationId xmlns:p14="http://schemas.microsoft.com/office/powerpoint/2010/main" val="309541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A0EB7-35CF-69EE-73D9-72A6233C4BBC}"/>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945B850B-B67B-81E0-2E0A-7C765DA5F83A}"/>
              </a:ext>
            </a:extLst>
          </p:cNvPr>
          <p:cNvSpPr>
            <a:spLocks noGrp="1"/>
          </p:cNvSpPr>
          <p:nvPr>
            <p:ph idx="1"/>
          </p:nvPr>
        </p:nvSpPr>
        <p:spPr>
          <a:xfrm>
            <a:off x="623327" y="2695648"/>
            <a:ext cx="8825659" cy="3416300"/>
          </a:xfrm>
        </p:spPr>
        <p:txBody>
          <a:bodyPr/>
          <a:lstStyle/>
          <a:p>
            <a:pPr marL="0" indent="0">
              <a:buNone/>
            </a:pPr>
            <a:endParaRPr lang="en-US" altLang="zh-CN" dirty="0"/>
          </a:p>
          <a:p>
            <a:pPr marL="0" indent="0">
              <a:buNone/>
            </a:pPr>
            <a:endParaRPr lang="en-US" altLang="zh-CN" dirty="0"/>
          </a:p>
        </p:txBody>
      </p:sp>
      <p:sp>
        <p:nvSpPr>
          <p:cNvPr id="7" name="文本框 6">
            <a:extLst>
              <a:ext uri="{FF2B5EF4-FFF2-40B4-BE49-F238E27FC236}">
                <a16:creationId xmlns:a16="http://schemas.microsoft.com/office/drawing/2014/main" id="{5399B487-FC97-4F18-4D71-0514565C016B}"/>
              </a:ext>
            </a:extLst>
          </p:cNvPr>
          <p:cNvSpPr txBox="1"/>
          <p:nvPr/>
        </p:nvSpPr>
        <p:spPr>
          <a:xfrm>
            <a:off x="906131" y="2765607"/>
            <a:ext cx="11816316" cy="224676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Early genetic screening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medical reforms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collective kindness</a:t>
            </a:r>
            <a:endParaRPr lang="en-US" altLang="zh-CN" sz="2800" dirty="0">
              <a:solidFill>
                <a:prstClr val="black"/>
              </a:solidFill>
              <a:latin typeface="Century Gothic" panose="020B0502020202020204"/>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2">
            <p14:nvContentPartPr>
              <p14:cNvPr id="5" name="墨迹 4">
                <a:extLst>
                  <a:ext uri="{FF2B5EF4-FFF2-40B4-BE49-F238E27FC236}">
                    <a16:creationId xmlns:a16="http://schemas.microsoft.com/office/drawing/2014/main" id="{10C25978-C3B4-61EC-7AC6-0904AB5EF656}"/>
                  </a:ext>
                </a:extLst>
              </p14:cNvPr>
              <p14:cNvContentPartPr/>
              <p14:nvPr/>
            </p14:nvContentPartPr>
            <p14:xfrm rot="10800000">
              <a:off x="814110" y="2651281"/>
              <a:ext cx="4933827" cy="791950"/>
            </p14:xfrm>
          </p:contentPart>
        </mc:Choice>
        <mc:Fallback xmlns="">
          <p:pic>
            <p:nvPicPr>
              <p:cNvPr id="5" name="墨迹 4">
                <a:extLst>
                  <a:ext uri="{FF2B5EF4-FFF2-40B4-BE49-F238E27FC236}">
                    <a16:creationId xmlns:a16="http://schemas.microsoft.com/office/drawing/2014/main" id="{10C25978-C3B4-61EC-7AC6-0904AB5EF656}"/>
                  </a:ext>
                </a:extLst>
              </p:cNvPr>
              <p:cNvPicPr/>
              <p:nvPr/>
            </p:nvPicPr>
            <p:blipFill>
              <a:blip r:embed="rId3"/>
              <a:stretch>
                <a:fillRect/>
              </a:stretch>
            </p:blipFill>
            <p:spPr>
              <a:xfrm rot="10800000">
                <a:off x="807990" y="2645161"/>
                <a:ext cx="4946067" cy="80418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859FB3E2-AFE1-8ABC-5CA8-5B7B50B2DED8}"/>
                  </a:ext>
                </a:extLst>
              </p14:cNvPr>
              <p14:cNvContentPartPr/>
              <p14:nvPr/>
            </p14:nvContentPartPr>
            <p14:xfrm>
              <a:off x="515592" y="3493018"/>
              <a:ext cx="4172372" cy="791948"/>
            </p14:xfrm>
          </p:contentPart>
        </mc:Choice>
        <mc:Fallback xmlns="">
          <p:pic>
            <p:nvPicPr>
              <p:cNvPr id="8" name="墨迹 7">
                <a:extLst>
                  <a:ext uri="{FF2B5EF4-FFF2-40B4-BE49-F238E27FC236}">
                    <a16:creationId xmlns:a16="http://schemas.microsoft.com/office/drawing/2014/main" id="{859FB3E2-AFE1-8ABC-5CA8-5B7B50B2DED8}"/>
                  </a:ext>
                </a:extLst>
              </p:cNvPr>
              <p:cNvPicPr/>
              <p:nvPr/>
            </p:nvPicPr>
            <p:blipFill>
              <a:blip r:embed="rId5"/>
              <a:stretch>
                <a:fillRect/>
              </a:stretch>
            </p:blipFill>
            <p:spPr>
              <a:xfrm>
                <a:off x="509472" y="3486898"/>
                <a:ext cx="4184612" cy="8041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37ADDF10-BC69-4FA6-B49B-61D40D462E81}"/>
                  </a:ext>
                </a:extLst>
              </p14:cNvPr>
              <p14:cNvContentPartPr/>
              <p14:nvPr/>
            </p14:nvContentPartPr>
            <p14:xfrm>
              <a:off x="416368" y="4435100"/>
              <a:ext cx="4346046" cy="847206"/>
            </p14:xfrm>
          </p:contentPart>
        </mc:Choice>
        <mc:Fallback xmlns="">
          <p:pic>
            <p:nvPicPr>
              <p:cNvPr id="10" name="墨迹 9">
                <a:extLst>
                  <a:ext uri="{FF2B5EF4-FFF2-40B4-BE49-F238E27FC236}">
                    <a16:creationId xmlns:a16="http://schemas.microsoft.com/office/drawing/2014/main" id="{37ADDF10-BC69-4FA6-B49B-61D40D462E81}"/>
                  </a:ext>
                </a:extLst>
              </p:cNvPr>
              <p:cNvPicPr/>
              <p:nvPr/>
            </p:nvPicPr>
            <p:blipFill>
              <a:blip r:embed="rId7"/>
              <a:stretch>
                <a:fillRect/>
              </a:stretch>
            </p:blipFill>
            <p:spPr>
              <a:xfrm>
                <a:off x="410248" y="4428979"/>
                <a:ext cx="4358285" cy="859448"/>
              </a:xfrm>
              <a:prstGeom prst="rect">
                <a:avLst/>
              </a:prstGeom>
            </p:spPr>
          </p:pic>
        </mc:Fallback>
      </mc:AlternateContent>
      <p:sp>
        <p:nvSpPr>
          <p:cNvPr id="11" name="矩形 10">
            <a:extLst>
              <a:ext uri="{FF2B5EF4-FFF2-40B4-BE49-F238E27FC236}">
                <a16:creationId xmlns:a16="http://schemas.microsoft.com/office/drawing/2014/main" id="{08669EB2-AB55-E178-5D96-8A86408AE2C7}"/>
              </a:ext>
            </a:extLst>
          </p:cNvPr>
          <p:cNvSpPr/>
          <p:nvPr/>
        </p:nvSpPr>
        <p:spPr>
          <a:xfrm>
            <a:off x="6722268" y="3153997"/>
            <a:ext cx="5410944" cy="1200329"/>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w="22225">
                  <a:solidFill>
                    <a:srgbClr val="E33D6F"/>
                  </a:solidFill>
                  <a:prstDash val="solid"/>
                </a:ln>
                <a:solidFill>
                  <a:schemeClr val="bg1"/>
                </a:solidFill>
                <a:effectLst/>
                <a:uLnTx/>
                <a:uFillTx/>
                <a:latin typeface="Century Gothic" panose="020B0502020202020204"/>
                <a:ea typeface="宋体" panose="02010600030101010101" pitchFamily="2" charset="-122"/>
                <a:cs typeface="+mn-cs"/>
              </a:rPr>
              <a:t>Bright Future </a:t>
            </a:r>
            <a:r>
              <a:rPr kumimoji="0" lang="en-US" altLang="zh-CN" sz="3600" b="1" i="0" u="none" strike="noStrike" kern="1200" cap="none" spc="0" normalizeH="0" baseline="0" noProof="0" dirty="0">
                <a:ln w="22225">
                  <a:solidFill>
                    <a:srgbClr val="E33D6F"/>
                  </a:solidFill>
                  <a:prstDash val="solid"/>
                </a:ln>
                <a:solidFill>
                  <a:srgbClr val="E33D6F">
                    <a:lumMod val="40000"/>
                    <a:lumOff val="60000"/>
                  </a:srgbClr>
                </a:solidFill>
                <a:effectLst/>
                <a:uLnTx/>
                <a:uFillTx/>
                <a:latin typeface="Century Gothic" panose="020B0502020202020204"/>
                <a:ea typeface="宋体" panose="02010600030101010101" pitchFamily="2" charset="-122"/>
                <a:cs typeface="+mn-cs"/>
              </a:rPr>
              <a:t>for genetic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w="22225">
                  <a:solidFill>
                    <a:srgbClr val="E33D6F"/>
                  </a:solidFill>
                  <a:prstDash val="solid"/>
                </a:ln>
                <a:solidFill>
                  <a:srgbClr val="E33D6F">
                    <a:lumMod val="40000"/>
                    <a:lumOff val="60000"/>
                  </a:srgbClr>
                </a:solidFill>
                <a:effectLst/>
                <a:uLnTx/>
                <a:uFillTx/>
                <a:latin typeface="Century Gothic" panose="020B0502020202020204"/>
                <a:ea typeface="宋体" panose="02010600030101010101" pitchFamily="2" charset="-122"/>
                <a:cs typeface="+mn-cs"/>
              </a:rPr>
              <a:t>diseases patients</a:t>
            </a:r>
            <a:endParaRPr kumimoji="0" lang="zh-CN" altLang="en-US" sz="3600" b="1" i="0" u="none" strike="noStrike" kern="1200" cap="none" spc="0" normalizeH="0" baseline="0" noProof="0" dirty="0">
              <a:ln w="22225">
                <a:solidFill>
                  <a:srgbClr val="E33D6F"/>
                </a:solidFill>
                <a:prstDash val="solid"/>
              </a:ln>
              <a:solidFill>
                <a:srgbClr val="E33D6F">
                  <a:lumMod val="40000"/>
                  <a:lumOff val="60000"/>
                </a:srgbClr>
              </a:solidFill>
              <a:effectLst/>
              <a:uLnTx/>
              <a:uFillTx/>
              <a:latin typeface="Century Gothic" panose="020B0502020202020204"/>
              <a:ea typeface="宋体" panose="02010600030101010101" pitchFamily="2" charset="-122"/>
              <a:cs typeface="+mn-cs"/>
            </a:endParaRPr>
          </a:p>
        </p:txBody>
      </p:sp>
      <p:cxnSp>
        <p:nvCxnSpPr>
          <p:cNvPr id="13" name="直接箭头连接符 12">
            <a:extLst>
              <a:ext uri="{FF2B5EF4-FFF2-40B4-BE49-F238E27FC236}">
                <a16:creationId xmlns:a16="http://schemas.microsoft.com/office/drawing/2014/main" id="{5E611EC2-9C6E-8E1E-F1E6-0764FBDFE0F6}"/>
              </a:ext>
            </a:extLst>
          </p:cNvPr>
          <p:cNvCxnSpPr/>
          <p:nvPr/>
        </p:nvCxnSpPr>
        <p:spPr>
          <a:xfrm>
            <a:off x="5635255" y="2975395"/>
            <a:ext cx="1169582" cy="892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17F6A73-F106-EE67-4710-93E060D20D85}"/>
              </a:ext>
            </a:extLst>
          </p:cNvPr>
          <p:cNvCxnSpPr/>
          <p:nvPr/>
        </p:nvCxnSpPr>
        <p:spPr>
          <a:xfrm>
            <a:off x="4687964" y="3888992"/>
            <a:ext cx="2060071" cy="5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326A493-5EC5-19A0-B260-82AC7F20F375}"/>
              </a:ext>
            </a:extLst>
          </p:cNvPr>
          <p:cNvCxnSpPr/>
          <p:nvPr/>
        </p:nvCxnSpPr>
        <p:spPr>
          <a:xfrm flipV="1">
            <a:off x="4762414" y="4098779"/>
            <a:ext cx="2042423" cy="759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C3CB19EB-5B14-E87C-1F8B-13E42958973C}"/>
              </a:ext>
            </a:extLst>
          </p:cNvPr>
          <p:cNvSpPr/>
          <p:nvPr/>
        </p:nvSpPr>
        <p:spPr>
          <a:xfrm>
            <a:off x="3180280" y="5356028"/>
            <a:ext cx="4751467" cy="102493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Raising genetic awareness</a:t>
            </a:r>
            <a:endParaRPr lang="zh-CN" altLang="en-US" sz="2400" dirty="0">
              <a:solidFill>
                <a:schemeClr val="tx1"/>
              </a:solidFill>
            </a:endParaRPr>
          </a:p>
        </p:txBody>
      </p:sp>
      <p:cxnSp>
        <p:nvCxnSpPr>
          <p:cNvPr id="9" name="直接箭头连接符 8">
            <a:extLst>
              <a:ext uri="{FF2B5EF4-FFF2-40B4-BE49-F238E27FC236}">
                <a16:creationId xmlns:a16="http://schemas.microsoft.com/office/drawing/2014/main" id="{2BEC84E0-1673-B498-A1E9-9C86DF85242E}"/>
              </a:ext>
            </a:extLst>
          </p:cNvPr>
          <p:cNvCxnSpPr>
            <a:stCxn id="4" idx="0"/>
          </p:cNvCxnSpPr>
          <p:nvPr/>
        </p:nvCxnSpPr>
        <p:spPr>
          <a:xfrm flipV="1">
            <a:off x="5556014" y="4179257"/>
            <a:ext cx="1258275" cy="1176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641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77ADA-BBB1-58F4-8CB4-D751FAD8D74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2528361-995C-253B-7465-F6B98C13206D}"/>
              </a:ext>
            </a:extLst>
          </p:cNvPr>
          <p:cNvSpPr>
            <a:spLocks noGrp="1"/>
          </p:cNvSpPr>
          <p:nvPr>
            <p:ph idx="1"/>
          </p:nvPr>
        </p:nvSpPr>
        <p:spPr/>
        <p:txBody>
          <a:bodyPr/>
          <a:lstStyle/>
          <a:p>
            <a:r>
              <a:rPr lang="en-US" altLang="zh-CN" dirty="0"/>
              <a:t>In conclusion, early genetic screening, medical reforms, and collective kindness represent critical pillars for a brighter future for patients with genetic diseases. By prioritizing preventive measures like genetic counseling and awareness, governments, healthcare providers, and communities can reduce the emotional, financial, and systemic burden these conditions impose. This unified approach not only improves patient outcomes but also strengthens public health systems, paving the way for a more inclusive and supportive society where every individual has the opportunity to thrive.</a:t>
            </a:r>
            <a:endParaRPr lang="zh-CN" altLang="en-US" dirty="0"/>
          </a:p>
        </p:txBody>
      </p:sp>
    </p:spTree>
    <p:extLst>
      <p:ext uri="{BB962C8B-B14F-4D97-AF65-F5344CB8AC3E}">
        <p14:creationId xmlns:p14="http://schemas.microsoft.com/office/powerpoint/2010/main" val="3659445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1607E-38AE-C9FC-E778-BC0CE9F1C6D1}"/>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73B99C48-9C56-5305-3AE1-C4C3B6E0E84B}"/>
              </a:ext>
            </a:extLst>
          </p:cNvPr>
          <p:cNvSpPr>
            <a:spLocks noGrp="1"/>
          </p:cNvSpPr>
          <p:nvPr>
            <p:ph idx="1"/>
          </p:nvPr>
        </p:nvSpPr>
        <p:spPr>
          <a:xfrm>
            <a:off x="502823" y="2568058"/>
            <a:ext cx="8825659" cy="3416300"/>
          </a:xfrm>
        </p:spPr>
        <p:txBody>
          <a:bodyPr>
            <a:normAutofit lnSpcReduction="10000"/>
          </a:bodyPr>
          <a:lstStyle/>
          <a:p>
            <a:r>
              <a:rPr lang="en-US" altLang="zh-CN" i="1" dirty="0">
                <a:solidFill>
                  <a:srgbClr val="1B1B1B"/>
                </a:solidFill>
                <a:latin typeface="Roboto Mono Web"/>
              </a:rPr>
              <a:t>Genetic disorders. (2024, May 15). Genomics and Your Health. </a:t>
            </a:r>
            <a:r>
              <a:rPr lang="en-US" altLang="zh-CN" i="1" dirty="0">
                <a:solidFill>
                  <a:srgbClr val="1B1B1B"/>
                </a:solidFill>
                <a:latin typeface="Roboto Mono Web"/>
                <a:hlinkClick r:id="rId2"/>
              </a:rPr>
              <a:t>https://www.cdc.gov/genomics-and-health/about/genetic-disorders.html</a:t>
            </a:r>
            <a:endParaRPr lang="en-US" altLang="zh-CN" i="1" dirty="0">
              <a:solidFill>
                <a:srgbClr val="1B1B1B"/>
              </a:solidFill>
              <a:latin typeface="Roboto Mono Web"/>
            </a:endParaRPr>
          </a:p>
          <a:p>
            <a:r>
              <a:rPr lang="en-US" altLang="zh-CN" b="0" i="0" dirty="0">
                <a:solidFill>
                  <a:srgbClr val="1B1B1B"/>
                </a:solidFill>
                <a:effectLst/>
                <a:latin typeface="Roboto Mono Web"/>
              </a:rPr>
              <a:t>Delio, Maria, et al. “Development of a Targeted Multi-Disorder High-Throughput Sequencing Assay for the Effective Identification of Disease-Causing Variants.” PLOS ONE, </a:t>
            </a:r>
            <a:r>
              <a:rPr lang="en-US" altLang="zh-CN" b="0" i="1" dirty="0">
                <a:solidFill>
                  <a:srgbClr val="1B1B1B"/>
                </a:solidFill>
                <a:effectLst/>
                <a:latin typeface="Roboto Mono Web"/>
              </a:rPr>
              <a:t>Public Library of Science</a:t>
            </a:r>
          </a:p>
          <a:p>
            <a:r>
              <a:rPr lang="en-US" altLang="zh-CN" b="0" i="1" dirty="0" err="1">
                <a:solidFill>
                  <a:srgbClr val="1B1B1B"/>
                </a:solidFill>
                <a:effectLst/>
                <a:latin typeface="Roboto Mono Web"/>
              </a:rPr>
              <a:t>Abacan</a:t>
            </a:r>
            <a:r>
              <a:rPr lang="en-US" altLang="zh-CN" b="0" i="1" dirty="0">
                <a:solidFill>
                  <a:srgbClr val="1B1B1B"/>
                </a:solidFill>
                <a:effectLst/>
                <a:latin typeface="Roboto Mono Web"/>
              </a:rPr>
              <a:t>, M., </a:t>
            </a:r>
            <a:r>
              <a:rPr lang="en-US" altLang="zh-CN" b="0" i="1" dirty="0" err="1">
                <a:solidFill>
                  <a:srgbClr val="1B1B1B"/>
                </a:solidFill>
                <a:effectLst/>
                <a:latin typeface="Roboto Mono Web"/>
              </a:rPr>
              <a:t>Alsubaie</a:t>
            </a:r>
            <a:r>
              <a:rPr lang="en-US" altLang="zh-CN" b="0" i="1" dirty="0">
                <a:solidFill>
                  <a:srgbClr val="1B1B1B"/>
                </a:solidFill>
                <a:effectLst/>
                <a:latin typeface="Roboto Mono Web"/>
              </a:rPr>
              <a:t>, L., Barlow-Stewart, K. et al. The Global State of the Genetic Counseling Profession. </a:t>
            </a:r>
            <a:r>
              <a:rPr lang="en-US" altLang="zh-CN" b="0" i="1" dirty="0" err="1">
                <a:solidFill>
                  <a:srgbClr val="1B1B1B"/>
                </a:solidFill>
                <a:effectLst/>
                <a:latin typeface="Roboto Mono Web"/>
              </a:rPr>
              <a:t>Eur</a:t>
            </a:r>
            <a:r>
              <a:rPr lang="en-US" altLang="zh-CN" b="0" i="1" dirty="0">
                <a:solidFill>
                  <a:srgbClr val="1B1B1B"/>
                </a:solidFill>
                <a:effectLst/>
                <a:latin typeface="Roboto Mono Web"/>
              </a:rPr>
              <a:t> J Hum Genet 27, 183–197 (2019). https://doi.org/10.1038/s41431-018-0252-x</a:t>
            </a:r>
          </a:p>
          <a:p>
            <a:r>
              <a:rPr lang="en-US" altLang="zh-CN" b="0" i="0" dirty="0" err="1">
                <a:solidFill>
                  <a:srgbClr val="1B1B1B"/>
                </a:solidFill>
                <a:effectLst/>
                <a:latin typeface="Roboto Mono Web"/>
              </a:rPr>
              <a:t>Likhanov</a:t>
            </a:r>
            <a:r>
              <a:rPr lang="en-US" altLang="zh-CN" b="0" i="0" dirty="0">
                <a:solidFill>
                  <a:srgbClr val="1B1B1B"/>
                </a:solidFill>
                <a:effectLst/>
                <a:latin typeface="Roboto Mono Web"/>
              </a:rPr>
              <a:t>, M., Zakharov, I., </a:t>
            </a:r>
            <a:r>
              <a:rPr lang="en-US" altLang="zh-CN" b="0" i="0" dirty="0" err="1">
                <a:solidFill>
                  <a:srgbClr val="1B1B1B"/>
                </a:solidFill>
                <a:effectLst/>
                <a:latin typeface="Roboto Mono Web"/>
              </a:rPr>
              <a:t>Awofala</a:t>
            </a:r>
            <a:r>
              <a:rPr lang="en-US" altLang="zh-CN" b="0" i="0" dirty="0">
                <a:solidFill>
                  <a:srgbClr val="1B1B1B"/>
                </a:solidFill>
                <a:effectLst/>
                <a:latin typeface="Roboto Mono Web"/>
              </a:rPr>
              <a:t>, A., </a:t>
            </a:r>
            <a:r>
              <a:rPr lang="en-US" altLang="zh-CN" b="0" i="0" dirty="0" err="1">
                <a:solidFill>
                  <a:srgbClr val="1B1B1B"/>
                </a:solidFill>
                <a:effectLst/>
                <a:latin typeface="Roboto Mono Web"/>
              </a:rPr>
              <a:t>Ogundele</a:t>
            </a:r>
            <a:r>
              <a:rPr lang="en-US" altLang="zh-CN" b="0" i="0" dirty="0">
                <a:solidFill>
                  <a:srgbClr val="1B1B1B"/>
                </a:solidFill>
                <a:effectLst/>
                <a:latin typeface="Roboto Mono Web"/>
              </a:rPr>
              <a:t>, O., </a:t>
            </a:r>
            <a:r>
              <a:rPr lang="en-US" altLang="zh-CN" b="0" i="0" dirty="0" err="1">
                <a:solidFill>
                  <a:srgbClr val="1B1B1B"/>
                </a:solidFill>
                <a:effectLst/>
                <a:latin typeface="Roboto Mono Web"/>
              </a:rPr>
              <a:t>Selita</a:t>
            </a:r>
            <a:r>
              <a:rPr lang="en-US" altLang="zh-CN" b="0" i="0" dirty="0">
                <a:solidFill>
                  <a:srgbClr val="1B1B1B"/>
                </a:solidFill>
                <a:effectLst/>
                <a:latin typeface="Roboto Mono Web"/>
              </a:rPr>
              <a:t>, F., </a:t>
            </a:r>
            <a:r>
              <a:rPr lang="en-US" altLang="zh-CN" b="0" i="0" dirty="0" err="1">
                <a:solidFill>
                  <a:srgbClr val="1B1B1B"/>
                </a:solidFill>
                <a:effectLst/>
                <a:latin typeface="Roboto Mono Web"/>
              </a:rPr>
              <a:t>Kovas</a:t>
            </a:r>
            <a:r>
              <a:rPr lang="en-US" altLang="zh-CN" b="0" i="0" dirty="0">
                <a:solidFill>
                  <a:srgbClr val="1B1B1B"/>
                </a:solidFill>
                <a:effectLst/>
                <a:latin typeface="Roboto Mono Web"/>
              </a:rPr>
              <a:t>, Y., &amp; Chapman, R. (2023). Attitudes towards genetic testing: The role of genetic literacy, motivated cognition, and socio-demographic characteristics. </a:t>
            </a:r>
            <a:r>
              <a:rPr lang="en-US" altLang="zh-CN" b="0" i="0" dirty="0" err="1">
                <a:solidFill>
                  <a:srgbClr val="1B1B1B"/>
                </a:solidFill>
                <a:effectLst/>
                <a:latin typeface="Roboto Mono Web"/>
              </a:rPr>
              <a:t>PLoS</a:t>
            </a:r>
            <a:r>
              <a:rPr lang="en-US" altLang="zh-CN" b="0" i="0" dirty="0">
                <a:solidFill>
                  <a:srgbClr val="1B1B1B"/>
                </a:solidFill>
                <a:effectLst/>
                <a:latin typeface="Roboto Mono Web"/>
              </a:rPr>
              <a:t> ONE, 18(11)</a:t>
            </a:r>
            <a:endParaRPr lang="en-US" altLang="zh-CN" dirty="0">
              <a:solidFill>
                <a:srgbClr val="1B1B1B"/>
              </a:solidFill>
              <a:latin typeface="Roboto Mono Web"/>
            </a:endParaRPr>
          </a:p>
        </p:txBody>
      </p:sp>
    </p:spTree>
    <p:extLst>
      <p:ext uri="{BB962C8B-B14F-4D97-AF65-F5344CB8AC3E}">
        <p14:creationId xmlns:p14="http://schemas.microsoft.com/office/powerpoint/2010/main" val="228538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95A1C-E00C-5B64-504D-5C92A799DC1D}"/>
            </a:ext>
          </a:extLst>
        </p:cNvPr>
        <p:cNvGrpSpPr/>
        <p:nvPr/>
      </p:nvGrpSpPr>
      <p:grpSpPr>
        <a:xfrm>
          <a:off x="0" y="0"/>
          <a:ext cx="0" cy="0"/>
          <a:chOff x="0" y="0"/>
          <a:chExt cx="0" cy="0"/>
        </a:xfrm>
      </p:grpSpPr>
      <p:pic>
        <p:nvPicPr>
          <p:cNvPr id="1026" name="Picture 2" descr="DNA | Definition, Discovery, Function ...">
            <a:extLst>
              <a:ext uri="{FF2B5EF4-FFF2-40B4-BE49-F238E27FC236}">
                <a16:creationId xmlns:a16="http://schemas.microsoft.com/office/drawing/2014/main" id="{649FF710-8C8F-5902-3AC0-2DD168A9D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00" y="167798"/>
            <a:ext cx="5898998" cy="652240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31EFF70-D460-FBE1-A437-5E057510865C}"/>
              </a:ext>
            </a:extLst>
          </p:cNvPr>
          <p:cNvSpPr>
            <a:spLocks noGrp="1"/>
          </p:cNvSpPr>
          <p:nvPr>
            <p:ph type="ctrTitle"/>
          </p:nvPr>
        </p:nvSpPr>
        <p:spPr>
          <a:xfrm>
            <a:off x="4429760" y="1363134"/>
            <a:ext cx="9144000" cy="2387600"/>
          </a:xfrm>
        </p:spPr>
        <p:txBody>
          <a:bodyPr>
            <a:normAutofit fontScale="90000"/>
          </a:bodyPr>
          <a:lstStyle/>
          <a:p>
            <a:r>
              <a:rPr lang="en-US" altLang="zh-CN" b="1" dirty="0"/>
              <a:t>Genetic diseases</a:t>
            </a:r>
            <a:br>
              <a:rPr lang="en-US" altLang="zh-CN" b="1" dirty="0"/>
            </a:br>
            <a:r>
              <a:rPr lang="en-US" altLang="zh-CN" b="1" dirty="0"/>
              <a:t> </a:t>
            </a:r>
            <a:br>
              <a:rPr lang="en-US" altLang="zh-CN" dirty="0"/>
            </a:br>
            <a:endParaRPr lang="zh-CN" altLang="en-US" dirty="0"/>
          </a:p>
        </p:txBody>
      </p:sp>
      <p:sp>
        <p:nvSpPr>
          <p:cNvPr id="3" name="副标题 2">
            <a:extLst>
              <a:ext uri="{FF2B5EF4-FFF2-40B4-BE49-F238E27FC236}">
                <a16:creationId xmlns:a16="http://schemas.microsoft.com/office/drawing/2014/main" id="{08AD0756-F154-252B-1BFC-4ECD987A8CC2}"/>
              </a:ext>
            </a:extLst>
          </p:cNvPr>
          <p:cNvSpPr>
            <a:spLocks noGrp="1"/>
          </p:cNvSpPr>
          <p:nvPr>
            <p:ph type="subTitle" idx="1"/>
          </p:nvPr>
        </p:nvSpPr>
        <p:spPr>
          <a:xfrm>
            <a:off x="4429760" y="2230913"/>
            <a:ext cx="9144000" cy="1655762"/>
          </a:xfrm>
        </p:spPr>
        <p:txBody>
          <a:bodyPr>
            <a:normAutofit/>
          </a:bodyPr>
          <a:lstStyle/>
          <a:p>
            <a:r>
              <a:rPr lang="en-US" altLang="zh-CN" sz="2000" i="1" dirty="0"/>
              <a:t>Awareness, Screening, and Public health </a:t>
            </a:r>
          </a:p>
          <a:p>
            <a:r>
              <a:rPr lang="en-US" altLang="zh-CN" sz="2000" i="1" dirty="0"/>
              <a:t>in Shanghai</a:t>
            </a:r>
            <a:endParaRPr lang="zh-CN" altLang="en-US" sz="2000" i="1" dirty="0"/>
          </a:p>
        </p:txBody>
      </p:sp>
      <p:sp>
        <p:nvSpPr>
          <p:cNvPr id="4" name="文本框 3">
            <a:extLst>
              <a:ext uri="{FF2B5EF4-FFF2-40B4-BE49-F238E27FC236}">
                <a16:creationId xmlns:a16="http://schemas.microsoft.com/office/drawing/2014/main" id="{AAD4DE58-D5B8-0608-D3B7-270BC1516BA3}"/>
              </a:ext>
            </a:extLst>
          </p:cNvPr>
          <p:cNvSpPr txBox="1"/>
          <p:nvPr/>
        </p:nvSpPr>
        <p:spPr>
          <a:xfrm>
            <a:off x="8293396" y="4967491"/>
            <a:ext cx="399962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rPr>
              <a:t>            Sam</a:t>
            </a:r>
            <a:br>
              <a:rPr kumimoji="0" lang="en-US" altLang="zh-CN" sz="4000" b="1"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rPr>
            </a:br>
            <a:r>
              <a:rPr kumimoji="0" lang="en-US" altLang="zh-CN" sz="4000" b="1"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rPr>
              <a:t>           12/12</a:t>
            </a:r>
            <a:endParaRPr kumimoji="0" lang="zh-CN" altLang="en-US" sz="4000" b="1" i="0"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mn-cs"/>
            </a:endParaRPr>
          </a:p>
        </p:txBody>
      </p:sp>
      <p:sp>
        <p:nvSpPr>
          <p:cNvPr id="5" name="文本框 4">
            <a:extLst>
              <a:ext uri="{FF2B5EF4-FFF2-40B4-BE49-F238E27FC236}">
                <a16:creationId xmlns:a16="http://schemas.microsoft.com/office/drawing/2014/main" id="{0B0FAF17-55C9-2127-0631-DD5E7EEDDDD9}"/>
              </a:ext>
            </a:extLst>
          </p:cNvPr>
          <p:cNvSpPr txBox="1"/>
          <p:nvPr/>
        </p:nvSpPr>
        <p:spPr>
          <a:xfrm>
            <a:off x="7664174" y="6404062"/>
            <a:ext cx="2584362" cy="369332"/>
          </a:xfrm>
          <a:prstGeom prst="rect">
            <a:avLst/>
          </a:prstGeom>
          <a:noFill/>
        </p:spPr>
        <p:txBody>
          <a:bodyPr wrap="none" rtlCol="0">
            <a:spAutoFit/>
          </a:bodyPr>
          <a:lstStyle/>
          <a:p>
            <a:r>
              <a:rPr lang="en-US" altLang="zh-CN" b="1" i="1" dirty="0"/>
              <a:t>EAP: The Greater Good</a:t>
            </a:r>
            <a:endParaRPr lang="zh-CN" altLang="en-US" b="1" i="1" dirty="0"/>
          </a:p>
        </p:txBody>
      </p:sp>
    </p:spTree>
    <p:extLst>
      <p:ext uri="{BB962C8B-B14F-4D97-AF65-F5344CB8AC3E}">
        <p14:creationId xmlns:p14="http://schemas.microsoft.com/office/powerpoint/2010/main" val="164137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D9F2F-675B-6A3A-18BD-F3C6CCFCB38F}"/>
              </a:ext>
            </a:extLst>
          </p:cNvPr>
          <p:cNvSpPr>
            <a:spLocks noGrp="1"/>
          </p:cNvSpPr>
          <p:nvPr>
            <p:ph type="title"/>
          </p:nvPr>
        </p:nvSpPr>
        <p:spPr>
          <a:xfrm>
            <a:off x="838200" y="515519"/>
            <a:ext cx="10515600" cy="1325563"/>
          </a:xfrm>
        </p:spPr>
        <p:txBody>
          <a:bodyPr>
            <a:normAutofit/>
          </a:bodyPr>
          <a:lstStyle/>
          <a:p>
            <a:r>
              <a:rPr lang="en-US" altLang="zh-CN" sz="3600" b="1" dirty="0"/>
              <a:t>Agenda</a:t>
            </a:r>
            <a:endParaRPr lang="zh-CN" altLang="en-US" sz="3600" b="1" dirty="0"/>
          </a:p>
        </p:txBody>
      </p:sp>
      <p:sp>
        <p:nvSpPr>
          <p:cNvPr id="3" name="内容占位符 2">
            <a:extLst>
              <a:ext uri="{FF2B5EF4-FFF2-40B4-BE49-F238E27FC236}">
                <a16:creationId xmlns:a16="http://schemas.microsoft.com/office/drawing/2014/main" id="{597952E5-35D8-44B9-189C-0CF0A0BF86E8}"/>
              </a:ext>
            </a:extLst>
          </p:cNvPr>
          <p:cNvSpPr>
            <a:spLocks noGrp="1"/>
          </p:cNvSpPr>
          <p:nvPr>
            <p:ph idx="1"/>
          </p:nvPr>
        </p:nvSpPr>
        <p:spPr>
          <a:xfrm>
            <a:off x="477253" y="2258761"/>
            <a:ext cx="10515600" cy="4351338"/>
          </a:xfrm>
        </p:spPr>
        <p:txBody>
          <a:bodyPr>
            <a:normAutofit/>
          </a:bodyPr>
          <a:lstStyle/>
          <a:p>
            <a:r>
              <a:rPr lang="en-US" altLang="zh-CN" sz="2400" b="1" i="0" u="none" strike="noStrike" dirty="0">
                <a:solidFill>
                  <a:srgbClr val="000000"/>
                </a:solidFill>
                <a:effectLst/>
                <a:latin typeface="Arial" panose="020B0604020202020204" pitchFamily="34" charset="0"/>
              </a:rPr>
              <a:t>Research</a:t>
            </a:r>
          </a:p>
          <a:p>
            <a:endParaRPr lang="en-US" altLang="zh-CN" sz="2400" b="1" i="0" u="none" strike="noStrike" dirty="0">
              <a:solidFill>
                <a:srgbClr val="000000"/>
              </a:solidFill>
              <a:effectLst/>
              <a:latin typeface="Arial" panose="020B0604020202020204" pitchFamily="34" charset="0"/>
            </a:endParaRPr>
          </a:p>
          <a:p>
            <a:r>
              <a:rPr lang="en-US" altLang="zh-CN" sz="2400" b="1" i="0" u="none" strike="noStrike" dirty="0">
                <a:solidFill>
                  <a:srgbClr val="000000"/>
                </a:solidFill>
                <a:effectLst/>
                <a:latin typeface="Arial" panose="020B0604020202020204" pitchFamily="34" charset="0"/>
              </a:rPr>
              <a:t>Experiential Learning Process</a:t>
            </a:r>
          </a:p>
          <a:p>
            <a:endParaRPr lang="en-US" altLang="zh-CN" sz="2400" b="1" i="0" u="none" strike="noStrike" dirty="0">
              <a:solidFill>
                <a:srgbClr val="000000"/>
              </a:solidFill>
              <a:effectLst/>
              <a:latin typeface="Arial" panose="020B0604020202020204" pitchFamily="34" charset="0"/>
            </a:endParaRPr>
          </a:p>
          <a:p>
            <a:r>
              <a:rPr lang="en-US" altLang="zh-CN" sz="2400" b="1" i="0" u="none" strike="noStrike" dirty="0">
                <a:solidFill>
                  <a:srgbClr val="000000"/>
                </a:solidFill>
                <a:effectLst/>
                <a:latin typeface="Arial" panose="020B0604020202020204" pitchFamily="34" charset="0"/>
              </a:rPr>
              <a:t>Key Findings</a:t>
            </a:r>
          </a:p>
          <a:p>
            <a:endParaRPr lang="en-US" altLang="zh-CN" sz="2400" b="1" i="0" u="none" strike="noStrike" dirty="0">
              <a:solidFill>
                <a:srgbClr val="000000"/>
              </a:solidFill>
              <a:effectLst/>
              <a:latin typeface="Arial" panose="020B0604020202020204" pitchFamily="34" charset="0"/>
            </a:endParaRPr>
          </a:p>
          <a:p>
            <a:r>
              <a:rPr lang="en-US" altLang="zh-CN" sz="2400" b="1" i="0" u="none" strike="noStrike" dirty="0">
                <a:solidFill>
                  <a:srgbClr val="000000"/>
                </a:solidFill>
                <a:effectLst/>
                <a:latin typeface="Arial" panose="020B0604020202020204" pitchFamily="34" charset="0"/>
              </a:rPr>
              <a:t>Conclusion</a:t>
            </a:r>
            <a:endParaRPr lang="zh-CN" altLang="en-US" sz="2400" dirty="0"/>
          </a:p>
        </p:txBody>
      </p:sp>
      <p:pic>
        <p:nvPicPr>
          <p:cNvPr id="7" name="图片 6">
            <a:extLst>
              <a:ext uri="{FF2B5EF4-FFF2-40B4-BE49-F238E27FC236}">
                <a16:creationId xmlns:a16="http://schemas.microsoft.com/office/drawing/2014/main" id="{5345F72C-FF2C-32EF-F0FF-1EAC6FDA31B7}"/>
              </a:ext>
            </a:extLst>
          </p:cNvPr>
          <p:cNvPicPr>
            <a:picLocks noChangeAspect="1"/>
          </p:cNvPicPr>
          <p:nvPr/>
        </p:nvPicPr>
        <p:blipFill>
          <a:blip r:embed="rId2"/>
          <a:stretch>
            <a:fillRect/>
          </a:stretch>
        </p:blipFill>
        <p:spPr>
          <a:xfrm>
            <a:off x="6996613" y="1236746"/>
            <a:ext cx="4238625" cy="5238750"/>
          </a:xfrm>
          <a:prstGeom prst="rect">
            <a:avLst/>
          </a:prstGeom>
        </p:spPr>
      </p:pic>
    </p:spTree>
    <p:extLst>
      <p:ext uri="{BB962C8B-B14F-4D97-AF65-F5344CB8AC3E}">
        <p14:creationId xmlns:p14="http://schemas.microsoft.com/office/powerpoint/2010/main" val="394341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09BB-CECE-0869-3D0C-5DF614074A6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ACD831-605F-302C-0328-EE2BF76C7D5F}"/>
              </a:ext>
            </a:extLst>
          </p:cNvPr>
          <p:cNvSpPr>
            <a:spLocks noGrp="1"/>
          </p:cNvSpPr>
          <p:nvPr>
            <p:ph type="title"/>
          </p:nvPr>
        </p:nvSpPr>
        <p:spPr/>
        <p:txBody>
          <a:bodyPr/>
          <a:lstStyle/>
          <a:p>
            <a:r>
              <a:rPr lang="en-US" altLang="zh-CN" dirty="0"/>
              <a:t>Research</a:t>
            </a:r>
            <a:endParaRPr lang="zh-CN" altLang="en-US" sz="2000" i="1" dirty="0"/>
          </a:p>
        </p:txBody>
      </p:sp>
      <p:sp>
        <p:nvSpPr>
          <p:cNvPr id="9" name="内容占位符 8">
            <a:extLst>
              <a:ext uri="{FF2B5EF4-FFF2-40B4-BE49-F238E27FC236}">
                <a16:creationId xmlns:a16="http://schemas.microsoft.com/office/drawing/2014/main" id="{35CA1931-C611-D8A5-0454-54A15DC2E284}"/>
              </a:ext>
            </a:extLst>
          </p:cNvPr>
          <p:cNvSpPr>
            <a:spLocks noGrp="1"/>
          </p:cNvSpPr>
          <p:nvPr>
            <p:ph idx="1"/>
          </p:nvPr>
        </p:nvSpPr>
        <p:spPr>
          <a:xfrm>
            <a:off x="696540" y="2525107"/>
            <a:ext cx="3680781" cy="3416300"/>
          </a:xfrm>
        </p:spPr>
        <p:txBody>
          <a:bodyPr>
            <a:normAutofit fontScale="70000" lnSpcReduction="20000"/>
          </a:bodyPr>
          <a:lstStyle/>
          <a:p>
            <a:pPr algn="l">
              <a:spcAft>
                <a:spcPts val="1350"/>
              </a:spcAft>
            </a:pPr>
            <a:r>
              <a:rPr lang="en-US" altLang="zh-CN" sz="2600" b="1" i="0" dirty="0">
                <a:effectLst/>
                <a:latin typeface="var(--fonts-poppins)"/>
              </a:rPr>
              <a:t>Genetic Disorders</a:t>
            </a:r>
          </a:p>
          <a:p>
            <a:pPr marL="0" indent="0" algn="l">
              <a:spcAft>
                <a:spcPts val="1350"/>
              </a:spcAft>
              <a:buNone/>
            </a:pPr>
            <a:r>
              <a:rPr lang="en-US" altLang="zh-CN" sz="3400" b="1" dirty="0">
                <a:latin typeface="var(--fonts-poppins)"/>
              </a:rPr>
              <a:t>-Health problems caused by </a:t>
            </a:r>
            <a:r>
              <a:rPr lang="en-US" altLang="zh-CN" sz="3400" b="1" i="1" dirty="0">
                <a:latin typeface="var(--fonts-poppins)"/>
              </a:rPr>
              <a:t>genetic abnormality</a:t>
            </a:r>
          </a:p>
          <a:p>
            <a:pPr marL="0" indent="0" algn="l">
              <a:spcAft>
                <a:spcPts val="1350"/>
              </a:spcAft>
              <a:buNone/>
            </a:pPr>
            <a:r>
              <a:rPr lang="en-US" altLang="zh-CN" sz="2400" b="1" i="0" dirty="0">
                <a:effectLst/>
                <a:latin typeface="var(--fonts-poppins)"/>
              </a:rPr>
              <a:t>     </a:t>
            </a:r>
          </a:p>
          <a:p>
            <a:pPr marL="0" indent="0" algn="l">
              <a:spcAft>
                <a:spcPts val="1350"/>
              </a:spcAft>
              <a:buNone/>
            </a:pPr>
            <a:endParaRPr lang="en-US" altLang="zh-CN" sz="2400" b="1" i="0" dirty="0">
              <a:effectLst/>
              <a:latin typeface="var(--fonts-poppins)"/>
            </a:endParaRPr>
          </a:p>
          <a:p>
            <a:pPr marL="0" indent="0" algn="l">
              <a:spcAft>
                <a:spcPts val="1350"/>
              </a:spcAft>
              <a:buNone/>
            </a:pPr>
            <a:endParaRPr lang="en-US" altLang="zh-CN" sz="2400" b="1" i="0" dirty="0">
              <a:effectLst/>
              <a:latin typeface="var(--fonts-poppins)"/>
            </a:endParaRPr>
          </a:p>
          <a:p>
            <a:pPr marL="0" indent="0" algn="l">
              <a:spcAft>
                <a:spcPts val="1350"/>
              </a:spcAft>
              <a:buNone/>
            </a:pPr>
            <a:r>
              <a:rPr lang="en-US" altLang="zh-CN" b="0" i="0" dirty="0">
                <a:effectLst/>
                <a:latin typeface="var(--fonts-poppins)"/>
              </a:rPr>
              <a:t> </a:t>
            </a:r>
          </a:p>
          <a:p>
            <a:endParaRPr lang="zh-CN" altLang="en-US" dirty="0"/>
          </a:p>
        </p:txBody>
      </p:sp>
      <p:sp>
        <p:nvSpPr>
          <p:cNvPr id="10" name="文本框 9">
            <a:extLst>
              <a:ext uri="{FF2B5EF4-FFF2-40B4-BE49-F238E27FC236}">
                <a16:creationId xmlns:a16="http://schemas.microsoft.com/office/drawing/2014/main" id="{04608C16-9E53-8060-4022-123C4766995F}"/>
              </a:ext>
            </a:extLst>
          </p:cNvPr>
          <p:cNvSpPr txBox="1"/>
          <p:nvPr/>
        </p:nvSpPr>
        <p:spPr>
          <a:xfrm>
            <a:off x="696540" y="3937954"/>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(Genetic Disorders,CDC,2024)</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pic>
        <p:nvPicPr>
          <p:cNvPr id="4" name="图片 3">
            <a:extLst>
              <a:ext uri="{FF2B5EF4-FFF2-40B4-BE49-F238E27FC236}">
                <a16:creationId xmlns:a16="http://schemas.microsoft.com/office/drawing/2014/main" id="{41917B95-F0CC-16C3-0C9E-0638EEAAC5F2}"/>
              </a:ext>
            </a:extLst>
          </p:cNvPr>
          <p:cNvPicPr>
            <a:picLocks noChangeAspect="1"/>
          </p:cNvPicPr>
          <p:nvPr/>
        </p:nvPicPr>
        <p:blipFill>
          <a:blip r:embed="rId2"/>
          <a:stretch>
            <a:fillRect/>
          </a:stretch>
        </p:blipFill>
        <p:spPr>
          <a:xfrm>
            <a:off x="4377321" y="1097280"/>
            <a:ext cx="7205292" cy="4663439"/>
          </a:xfrm>
          <a:prstGeom prst="rect">
            <a:avLst/>
          </a:prstGeom>
        </p:spPr>
      </p:pic>
    </p:spTree>
    <p:extLst>
      <p:ext uri="{BB962C8B-B14F-4D97-AF65-F5344CB8AC3E}">
        <p14:creationId xmlns:p14="http://schemas.microsoft.com/office/powerpoint/2010/main" val="3391870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2D944-7238-A02E-E1BC-14564A71DAA5}"/>
              </a:ext>
            </a:extLst>
          </p:cNvPr>
          <p:cNvSpPr>
            <a:spLocks noGrp="1"/>
          </p:cNvSpPr>
          <p:nvPr>
            <p:ph type="title"/>
          </p:nvPr>
        </p:nvSpPr>
        <p:spPr>
          <a:xfrm>
            <a:off x="924879" y="888122"/>
            <a:ext cx="8761413" cy="706964"/>
          </a:xfrm>
        </p:spPr>
        <p:txBody>
          <a:bodyPr/>
          <a:lstStyle/>
          <a:p>
            <a:r>
              <a:rPr lang="en-US" altLang="zh-CN" dirty="0"/>
              <a:t>Macro perspective</a:t>
            </a:r>
            <a:br>
              <a:rPr lang="en-US" altLang="zh-CN" sz="2000" dirty="0"/>
            </a:br>
            <a:endParaRPr lang="zh-CN" altLang="en-US" sz="2000" i="1" dirty="0"/>
          </a:p>
        </p:txBody>
      </p:sp>
      <p:sp>
        <p:nvSpPr>
          <p:cNvPr id="3" name="内容占位符 2">
            <a:extLst>
              <a:ext uri="{FF2B5EF4-FFF2-40B4-BE49-F238E27FC236}">
                <a16:creationId xmlns:a16="http://schemas.microsoft.com/office/drawing/2014/main" id="{9B0E996E-227B-1055-DE00-E94FB5F811C5}"/>
              </a:ext>
            </a:extLst>
          </p:cNvPr>
          <p:cNvSpPr>
            <a:spLocks noGrp="1"/>
          </p:cNvSpPr>
          <p:nvPr>
            <p:ph idx="1"/>
          </p:nvPr>
        </p:nvSpPr>
        <p:spPr>
          <a:xfrm>
            <a:off x="439029" y="2078960"/>
            <a:ext cx="8825659" cy="3416300"/>
          </a:xfrm>
        </p:spPr>
        <p:txBody>
          <a:bodyPr/>
          <a:lstStyle/>
          <a:p>
            <a:pPr marL="0" indent="0">
              <a:buNone/>
            </a:pPr>
            <a:r>
              <a:rPr lang="en-US" altLang="zh-CN" dirty="0"/>
              <a:t>      </a:t>
            </a:r>
          </a:p>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pic>
        <p:nvPicPr>
          <p:cNvPr id="2052" name="Picture 4" descr="Custom panel design. The pie chart illustrates the percent of genes included in the custom design categorized based on specific diseases/ abnormalities. Of note the Ashkenazi Jews variant disorders have been kept separate because they represent an ethnic division commonly associated with specific disease and genetic variants.  ">
            <a:extLst>
              <a:ext uri="{FF2B5EF4-FFF2-40B4-BE49-F238E27FC236}">
                <a16:creationId xmlns:a16="http://schemas.microsoft.com/office/drawing/2014/main" id="{686878D0-07F3-1130-F85E-AFE6B60BB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32" y="1671778"/>
            <a:ext cx="8463251" cy="48918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EECB03D-6354-9754-9946-D9EDB91535C5}"/>
              </a:ext>
            </a:extLst>
          </p:cNvPr>
          <p:cNvSpPr txBox="1"/>
          <p:nvPr/>
        </p:nvSpPr>
        <p:spPr>
          <a:xfrm>
            <a:off x="9083483" y="6265039"/>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(Delio,2023)</a:t>
            </a:r>
            <a:endParaRPr kumimoji="0" lang="zh-CN" altLang="en-US" sz="180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67352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FE09E-BC27-E201-0F75-2D3F556BB4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F9B763-B193-DEC6-C565-34570309CDA4}"/>
              </a:ext>
            </a:extLst>
          </p:cNvPr>
          <p:cNvSpPr>
            <a:spLocks noGrp="1"/>
          </p:cNvSpPr>
          <p:nvPr>
            <p:ph type="title"/>
          </p:nvPr>
        </p:nvSpPr>
        <p:spPr>
          <a:xfrm>
            <a:off x="745880" y="837718"/>
            <a:ext cx="8761413" cy="706964"/>
          </a:xfrm>
        </p:spPr>
        <p:txBody>
          <a:bodyPr/>
          <a:lstStyle/>
          <a:p>
            <a:r>
              <a:rPr lang="en-US" altLang="zh-CN" sz="3200" b="1" i="1" dirty="0"/>
              <a:t>Macro perspective</a:t>
            </a:r>
            <a:endParaRPr lang="zh-CN" altLang="en-US" sz="3200" b="1" i="1" dirty="0"/>
          </a:p>
        </p:txBody>
      </p:sp>
      <p:sp>
        <p:nvSpPr>
          <p:cNvPr id="3" name="内容占位符 2">
            <a:extLst>
              <a:ext uri="{FF2B5EF4-FFF2-40B4-BE49-F238E27FC236}">
                <a16:creationId xmlns:a16="http://schemas.microsoft.com/office/drawing/2014/main" id="{C0569C53-7AAD-B901-210E-99CAFA086C90}"/>
              </a:ext>
            </a:extLst>
          </p:cNvPr>
          <p:cNvSpPr>
            <a:spLocks noGrp="1"/>
          </p:cNvSpPr>
          <p:nvPr>
            <p:ph idx="1"/>
          </p:nvPr>
        </p:nvSpPr>
        <p:spPr>
          <a:xfrm>
            <a:off x="131881" y="755526"/>
            <a:ext cx="8825659" cy="3416300"/>
          </a:xfrm>
        </p:spPr>
        <p:txBody>
          <a:bodyPr/>
          <a:lstStyle/>
          <a:p>
            <a:pPr marL="0" indent="0">
              <a:buNone/>
            </a:pPr>
            <a:r>
              <a:rPr lang="en-US" altLang="zh-CN" dirty="0"/>
              <a:t>      </a:t>
            </a:r>
          </a:p>
          <a:p>
            <a:pPr marL="0" indent="0">
              <a:buNone/>
            </a:pPr>
            <a:endParaRPr lang="en-US" altLang="zh-CN" dirty="0"/>
          </a:p>
          <a:p>
            <a:endParaRPr lang="en-US" altLang="zh-CN" dirty="0"/>
          </a:p>
          <a:p>
            <a:endParaRPr lang="en-US" altLang="zh-CN" dirty="0"/>
          </a:p>
          <a:p>
            <a:r>
              <a:rPr lang="en-US" altLang="zh-CN" sz="2000" b="1" i="0" dirty="0">
                <a:solidFill>
                  <a:srgbClr val="222222"/>
                </a:solidFill>
                <a:effectLst/>
                <a:latin typeface="-apple-system"/>
              </a:rPr>
              <a:t>Trained genetic counselors per million </a:t>
            </a:r>
          </a:p>
          <a:p>
            <a:pPr marL="0" indent="0">
              <a:buNone/>
            </a:pPr>
            <a:r>
              <a:rPr lang="en-US" altLang="zh-CN" sz="2000" b="1" dirty="0">
                <a:solidFill>
                  <a:srgbClr val="222222"/>
                </a:solidFill>
                <a:latin typeface="-apple-system"/>
              </a:rPr>
              <a:t>       </a:t>
            </a:r>
            <a:r>
              <a:rPr lang="en-US" altLang="zh-CN" sz="2000" b="1" i="0" dirty="0">
                <a:solidFill>
                  <a:srgbClr val="222222"/>
                </a:solidFill>
                <a:effectLst/>
                <a:latin typeface="-apple-system"/>
              </a:rPr>
              <a:t>population</a:t>
            </a:r>
            <a:endParaRPr lang="en-US" altLang="zh-CN" sz="2000" b="1" dirty="0"/>
          </a:p>
          <a:p>
            <a:endParaRPr lang="en-US" altLang="zh-CN" sz="1600" dirty="0"/>
          </a:p>
          <a:p>
            <a:pPr marL="0" indent="0">
              <a:buNone/>
            </a:pPr>
            <a:endParaRPr lang="zh-CN" altLang="en-US" dirty="0"/>
          </a:p>
        </p:txBody>
      </p:sp>
      <p:pic>
        <p:nvPicPr>
          <p:cNvPr id="5122" name="Picture 2" descr="Fig. 2">
            <a:extLst>
              <a:ext uri="{FF2B5EF4-FFF2-40B4-BE49-F238E27FC236}">
                <a16:creationId xmlns:a16="http://schemas.microsoft.com/office/drawing/2014/main" id="{A39D223D-D15B-E490-F6AE-08F5EB261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407" y="464058"/>
            <a:ext cx="7295593" cy="600850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53DEB02-59A4-8742-69F6-B8D942DF2138}"/>
              </a:ext>
            </a:extLst>
          </p:cNvPr>
          <p:cNvSpPr txBox="1"/>
          <p:nvPr/>
        </p:nvSpPr>
        <p:spPr>
          <a:xfrm>
            <a:off x="506658" y="5747611"/>
            <a:ext cx="762000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a:t>
            </a:r>
            <a:r>
              <a:rPr kumimoji="0" lang="en-US" altLang="zh-CN" sz="1800" b="0" i="1" u="none" strike="noStrike" kern="1200" cap="none" spc="0" normalizeH="0" baseline="0" noProof="0" dirty="0" err="1">
                <a:ln>
                  <a:noFill/>
                </a:ln>
                <a:solidFill>
                  <a:srgbClr val="1B1B1B"/>
                </a:solidFill>
                <a:effectLst/>
                <a:uLnTx/>
                <a:uFillTx/>
                <a:latin typeface="Roboto Mono Web"/>
                <a:ea typeface="宋体" panose="02010600030101010101" pitchFamily="2" charset="-122"/>
                <a:cs typeface="+mn-cs"/>
              </a:rPr>
              <a:t>Abacan</a:t>
            </a:r>
            <a:r>
              <a:rPr kumimoji="0" lang="en-US" altLang="zh-CN" sz="1800" b="0" i="1"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 M., </a:t>
            </a:r>
            <a:r>
              <a:rPr kumimoji="0" lang="en-US" altLang="zh-CN" sz="1800" b="0" i="1" u="none" strike="noStrike" kern="1200" cap="none" spc="0" normalizeH="0" baseline="0" noProof="0" dirty="0" err="1">
                <a:ln>
                  <a:noFill/>
                </a:ln>
                <a:solidFill>
                  <a:srgbClr val="1B1B1B"/>
                </a:solidFill>
                <a:effectLst/>
                <a:uLnTx/>
                <a:uFillTx/>
                <a:latin typeface="Roboto Mono Web"/>
                <a:ea typeface="宋体" panose="02010600030101010101" pitchFamily="2" charset="-122"/>
                <a:cs typeface="+mn-cs"/>
              </a:rPr>
              <a:t>Alsubaie</a:t>
            </a:r>
            <a:r>
              <a:rPr kumimoji="0" lang="en-US" altLang="zh-CN" sz="1800" b="0" i="1"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 L., Barlow-Stewart, 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2019</a:t>
            </a:r>
            <a:r>
              <a:rPr kumimoji="0" lang="en-US" altLang="zh-CN" sz="1800" b="0" i="1" u="none" strike="noStrike" kern="1200" cap="none" spc="0" normalizeH="0" baseline="0" noProof="0" dirty="0">
                <a:ln>
                  <a:noFill/>
                </a:ln>
                <a:solidFill>
                  <a:srgbClr val="1B1B1B"/>
                </a:solidFill>
                <a:effectLst/>
                <a:uLnTx/>
                <a:uFillTx/>
                <a:latin typeface="Roboto Mono Web"/>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18418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376EF-96A6-0415-0A4E-F7FD71478B0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25E109F-F434-0D92-528F-C4E7CE4F04C7}"/>
              </a:ext>
            </a:extLst>
          </p:cNvPr>
          <p:cNvSpPr>
            <a:spLocks noGrp="1"/>
          </p:cNvSpPr>
          <p:nvPr>
            <p:ph type="title"/>
          </p:nvPr>
        </p:nvSpPr>
        <p:spPr>
          <a:xfrm>
            <a:off x="771496" y="722221"/>
            <a:ext cx="8761413" cy="706964"/>
          </a:xfrm>
        </p:spPr>
        <p:txBody>
          <a:bodyPr/>
          <a:lstStyle/>
          <a:p>
            <a:r>
              <a:rPr lang="en-US" altLang="zh-CN" sz="3200" i="1" dirty="0"/>
              <a:t>Micro perspective</a:t>
            </a:r>
            <a:endParaRPr lang="zh-CN" altLang="en-US" sz="3200" i="1" dirty="0"/>
          </a:p>
        </p:txBody>
      </p:sp>
      <p:sp>
        <p:nvSpPr>
          <p:cNvPr id="3" name="内容占位符 2">
            <a:extLst>
              <a:ext uri="{FF2B5EF4-FFF2-40B4-BE49-F238E27FC236}">
                <a16:creationId xmlns:a16="http://schemas.microsoft.com/office/drawing/2014/main" id="{985989C9-D158-2B62-8A14-892518A3121C}"/>
              </a:ext>
            </a:extLst>
          </p:cNvPr>
          <p:cNvSpPr>
            <a:spLocks noGrp="1"/>
          </p:cNvSpPr>
          <p:nvPr>
            <p:ph idx="1"/>
          </p:nvPr>
        </p:nvSpPr>
        <p:spPr>
          <a:xfrm>
            <a:off x="421331" y="2037600"/>
            <a:ext cx="8825659" cy="3416300"/>
          </a:xfrm>
        </p:spPr>
        <p:txBody>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6" name="文本框 5">
            <a:extLst>
              <a:ext uri="{FF2B5EF4-FFF2-40B4-BE49-F238E27FC236}">
                <a16:creationId xmlns:a16="http://schemas.microsoft.com/office/drawing/2014/main" id="{86A1F388-74CA-E349-94AC-7F0573A187C7}"/>
              </a:ext>
            </a:extLst>
          </p:cNvPr>
          <p:cNvSpPr txBox="1"/>
          <p:nvPr/>
        </p:nvSpPr>
        <p:spPr>
          <a:xfrm>
            <a:off x="829888" y="1328113"/>
            <a:ext cx="3735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BEBEB"/>
                </a:solidFill>
                <a:effectLst/>
                <a:uLnTx/>
                <a:uFillTx/>
                <a:latin typeface="Century Gothic" panose="020B0502020202020204"/>
                <a:ea typeface="宋体" panose="02010600030101010101" pitchFamily="2" charset="-122"/>
                <a:cs typeface="+mn-cs"/>
              </a:rPr>
              <a:t>Genetic awareness in Shanghai</a:t>
            </a:r>
            <a:endParaRPr kumimoji="0" lang="zh-CN" altLang="en-US" sz="1800" b="0" i="0" u="none" strike="noStrike" kern="1200" cap="none" spc="0" normalizeH="0" baseline="0" noProof="0" dirty="0">
              <a:ln>
                <a:noFill/>
              </a:ln>
              <a:solidFill>
                <a:srgbClr val="EBEBEB"/>
              </a:solidFill>
              <a:effectLst/>
              <a:uLnTx/>
              <a:uFillTx/>
              <a:latin typeface="Century Gothic" panose="020B0502020202020204"/>
              <a:ea typeface="宋体" panose="02010600030101010101" pitchFamily="2" charset="-122"/>
              <a:cs typeface="+mn-cs"/>
            </a:endParaRPr>
          </a:p>
        </p:txBody>
      </p:sp>
      <p:sp>
        <p:nvSpPr>
          <p:cNvPr id="8" name="文本框 7">
            <a:extLst>
              <a:ext uri="{FF2B5EF4-FFF2-40B4-BE49-F238E27FC236}">
                <a16:creationId xmlns:a16="http://schemas.microsoft.com/office/drawing/2014/main" id="{F247FBC8-B6AC-1133-0BBE-7D96595F2BB2}"/>
              </a:ext>
            </a:extLst>
          </p:cNvPr>
          <p:cNvSpPr txBox="1"/>
          <p:nvPr/>
        </p:nvSpPr>
        <p:spPr>
          <a:xfrm>
            <a:off x="570677" y="3164034"/>
            <a:ext cx="9779163" cy="193899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Tx/>
              <a:buChar char="-"/>
              <a:tabLst/>
              <a:defRPr/>
            </a:pPr>
            <a:r>
              <a:rPr kumimoji="0" lang="en-US" altLang="zh-CN" sz="24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Public awareness on genetic testing remains limited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4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Tx/>
              <a:buChar char="-"/>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Insufficient genetic literacy</a:t>
            </a:r>
            <a:endParaRPr kumimoji="0" lang="en-US" altLang="zh-CN" sz="24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Tx/>
              <a:buChar char="-"/>
              <a:tabLst/>
              <a:defRPr/>
            </a:pPr>
            <a:endParaRPr kumimoji="0" lang="en-US" altLang="zh-CN" sz="24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342900" marR="0" lvl="0" indent="-342900" algn="l" defTabSz="457200" rtl="0" eaLnBrk="1" fontAlgn="auto" latinLnBrk="0" hangingPunct="1">
              <a:lnSpc>
                <a:spcPct val="100000"/>
              </a:lnSpc>
              <a:spcBef>
                <a:spcPts val="0"/>
              </a:spcBef>
              <a:spcAft>
                <a:spcPts val="0"/>
              </a:spcAft>
              <a:buClrTx/>
              <a:buSzTx/>
              <a:buFontTx/>
              <a:buChar char="-"/>
              <a:tabLst/>
              <a:defRPr/>
            </a:pPr>
            <a:endParaRPr kumimoji="0" lang="en-US" altLang="zh-CN" sz="24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10" name="文本框 9">
            <a:extLst>
              <a:ext uri="{FF2B5EF4-FFF2-40B4-BE49-F238E27FC236}">
                <a16:creationId xmlns:a16="http://schemas.microsoft.com/office/drawing/2014/main" id="{06D3D11D-89C5-8F93-C96F-4531708000E5}"/>
              </a:ext>
            </a:extLst>
          </p:cNvPr>
          <p:cNvSpPr txBox="1"/>
          <p:nvPr/>
        </p:nvSpPr>
        <p:spPr>
          <a:xfrm>
            <a:off x="7301840" y="5424723"/>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Century Gothic" panose="020B0502020202020204"/>
                <a:ea typeface="宋体" panose="02010600030101010101" pitchFamily="2" charset="-122"/>
                <a:cs typeface="+mn-cs"/>
              </a:rPr>
              <a:t>Likhanov</a:t>
            </a: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et al., 2023)</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54887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1264D-3552-D2A8-79FA-D441C6310364}"/>
              </a:ext>
            </a:extLst>
          </p:cNvPr>
          <p:cNvSpPr>
            <a:spLocks noGrp="1"/>
          </p:cNvSpPr>
          <p:nvPr>
            <p:ph type="title"/>
          </p:nvPr>
        </p:nvSpPr>
        <p:spPr/>
        <p:txBody>
          <a:bodyPr/>
          <a:lstStyle/>
          <a:p>
            <a:r>
              <a:rPr lang="en-US" altLang="zh-CN" dirty="0"/>
              <a:t>ELP Introduction</a:t>
            </a:r>
            <a:endParaRPr lang="zh-CN" altLang="en-US" dirty="0"/>
          </a:p>
        </p:txBody>
      </p:sp>
      <p:sp>
        <p:nvSpPr>
          <p:cNvPr id="4" name="椭圆 3">
            <a:extLst>
              <a:ext uri="{FF2B5EF4-FFF2-40B4-BE49-F238E27FC236}">
                <a16:creationId xmlns:a16="http://schemas.microsoft.com/office/drawing/2014/main" id="{84075BE4-08ED-409A-AE19-E94F25A394E1}"/>
              </a:ext>
            </a:extLst>
          </p:cNvPr>
          <p:cNvSpPr/>
          <p:nvPr/>
        </p:nvSpPr>
        <p:spPr>
          <a:xfrm>
            <a:off x="146538" y="3074213"/>
            <a:ext cx="3358662" cy="21042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Interviewing a genetic counsellor</a:t>
            </a:r>
            <a:endPar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5" name="椭圆 4">
            <a:extLst>
              <a:ext uri="{FF2B5EF4-FFF2-40B4-BE49-F238E27FC236}">
                <a16:creationId xmlns:a16="http://schemas.microsoft.com/office/drawing/2014/main" id="{522FE8B7-C707-3D1D-371C-0572157BC391}"/>
              </a:ext>
            </a:extLst>
          </p:cNvPr>
          <p:cNvSpPr/>
          <p:nvPr/>
        </p:nvSpPr>
        <p:spPr>
          <a:xfrm>
            <a:off x="3963186" y="3666228"/>
            <a:ext cx="3628293" cy="2098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Interviewing a physician</a:t>
            </a:r>
          </a:p>
        </p:txBody>
      </p:sp>
      <p:sp>
        <p:nvSpPr>
          <p:cNvPr id="6" name="椭圆 5">
            <a:extLst>
              <a:ext uri="{FF2B5EF4-FFF2-40B4-BE49-F238E27FC236}">
                <a16:creationId xmlns:a16="http://schemas.microsoft.com/office/drawing/2014/main" id="{28FAEDC9-66C2-36DB-0299-C0338B534CFB}"/>
              </a:ext>
            </a:extLst>
          </p:cNvPr>
          <p:cNvSpPr/>
          <p:nvPr/>
        </p:nvSpPr>
        <p:spPr>
          <a:xfrm>
            <a:off x="8188569" y="3065585"/>
            <a:ext cx="3628293" cy="2098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Heart-to-Heart voluntary service</a:t>
            </a:r>
          </a:p>
        </p:txBody>
      </p:sp>
      <p:grpSp>
        <p:nvGrpSpPr>
          <p:cNvPr id="12" name="组合 11">
            <a:extLst>
              <a:ext uri="{FF2B5EF4-FFF2-40B4-BE49-F238E27FC236}">
                <a16:creationId xmlns:a16="http://schemas.microsoft.com/office/drawing/2014/main" id="{33934873-0318-137A-59DA-6F3E1D6CA79C}"/>
              </a:ext>
            </a:extLst>
          </p:cNvPr>
          <p:cNvGrpSpPr/>
          <p:nvPr/>
        </p:nvGrpSpPr>
        <p:grpSpPr>
          <a:xfrm>
            <a:off x="7611564" y="4310601"/>
            <a:ext cx="537480" cy="293760"/>
            <a:chOff x="7643142" y="4060615"/>
            <a:chExt cx="537480" cy="293760"/>
          </a:xfrm>
        </p:grpSpPr>
        <mc:AlternateContent xmlns:mc="http://schemas.openxmlformats.org/markup-compatibility/2006" xmlns:p14="http://schemas.microsoft.com/office/powerpoint/2010/main">
          <mc:Choice Requires="p14">
            <p:contentPart p14:bwMode="auto" r:id="rId2">
              <p14:nvContentPartPr>
                <p14:cNvPr id="10" name="墨迹 9">
                  <a:extLst>
                    <a:ext uri="{FF2B5EF4-FFF2-40B4-BE49-F238E27FC236}">
                      <a16:creationId xmlns:a16="http://schemas.microsoft.com/office/drawing/2014/main" id="{A69249B8-64A5-B454-2DDE-EFFADD92F8DA}"/>
                    </a:ext>
                  </a:extLst>
                </p14:cNvPr>
                <p14:cNvContentPartPr/>
                <p14:nvPr/>
              </p14:nvContentPartPr>
              <p14:xfrm>
                <a:off x="7643142" y="4060615"/>
                <a:ext cx="537480" cy="113400"/>
              </p14:xfrm>
            </p:contentPart>
          </mc:Choice>
          <mc:Fallback xmlns="">
            <p:pic>
              <p:nvPicPr>
                <p:cNvPr id="10" name="墨迹 9">
                  <a:extLst>
                    <a:ext uri="{FF2B5EF4-FFF2-40B4-BE49-F238E27FC236}">
                      <a16:creationId xmlns:a16="http://schemas.microsoft.com/office/drawing/2014/main" id="{A69249B8-64A5-B454-2DDE-EFFADD92F8DA}"/>
                    </a:ext>
                  </a:extLst>
                </p:cNvPr>
                <p:cNvPicPr/>
                <p:nvPr/>
              </p:nvPicPr>
              <p:blipFill>
                <a:blip r:embed="rId3"/>
                <a:stretch>
                  <a:fillRect/>
                </a:stretch>
              </p:blipFill>
              <p:spPr>
                <a:xfrm>
                  <a:off x="7637022" y="4054495"/>
                  <a:ext cx="5497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59B5C31C-3386-1A77-5535-CFF87C6DD709}"/>
                    </a:ext>
                  </a:extLst>
                </p14:cNvPr>
                <p14:cNvContentPartPr/>
                <p14:nvPr/>
              </p14:nvContentPartPr>
              <p14:xfrm>
                <a:off x="8029782" y="4184815"/>
                <a:ext cx="147600" cy="169560"/>
              </p14:xfrm>
            </p:contentPart>
          </mc:Choice>
          <mc:Fallback xmlns="">
            <p:pic>
              <p:nvPicPr>
                <p:cNvPr id="11" name="墨迹 10">
                  <a:extLst>
                    <a:ext uri="{FF2B5EF4-FFF2-40B4-BE49-F238E27FC236}">
                      <a16:creationId xmlns:a16="http://schemas.microsoft.com/office/drawing/2014/main" id="{59B5C31C-3386-1A77-5535-CFF87C6DD709}"/>
                    </a:ext>
                  </a:extLst>
                </p:cNvPr>
                <p:cNvPicPr/>
                <p:nvPr/>
              </p:nvPicPr>
              <p:blipFill>
                <a:blip r:embed="rId5"/>
                <a:stretch>
                  <a:fillRect/>
                </a:stretch>
              </p:blipFill>
              <p:spPr>
                <a:xfrm>
                  <a:off x="8023662" y="4178695"/>
                  <a:ext cx="159840" cy="181800"/>
                </a:xfrm>
                <a:prstGeom prst="rect">
                  <a:avLst/>
                </a:prstGeom>
              </p:spPr>
            </p:pic>
          </mc:Fallback>
        </mc:AlternateContent>
      </p:grpSp>
      <p:sp>
        <p:nvSpPr>
          <p:cNvPr id="15" name="矩形 14">
            <a:extLst>
              <a:ext uri="{FF2B5EF4-FFF2-40B4-BE49-F238E27FC236}">
                <a16:creationId xmlns:a16="http://schemas.microsoft.com/office/drawing/2014/main" id="{F9FCB4B6-DFED-D104-2FD6-DF23A35B055A}"/>
              </a:ext>
            </a:extLst>
          </p:cNvPr>
          <p:cNvSpPr/>
          <p:nvPr/>
        </p:nvSpPr>
        <p:spPr>
          <a:xfrm>
            <a:off x="765174" y="5715217"/>
            <a:ext cx="1968891" cy="7315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11/29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Zhong Shan Hospital</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16" name="矩形 15">
            <a:extLst>
              <a:ext uri="{FF2B5EF4-FFF2-40B4-BE49-F238E27FC236}">
                <a16:creationId xmlns:a16="http://schemas.microsoft.com/office/drawing/2014/main" id="{68358A4B-65A2-2561-48F8-6DB70D0B0E41}"/>
              </a:ext>
            </a:extLst>
          </p:cNvPr>
          <p:cNvSpPr/>
          <p:nvPr/>
        </p:nvSpPr>
        <p:spPr>
          <a:xfrm>
            <a:off x="4792885" y="2491904"/>
            <a:ext cx="1968891" cy="7315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12/1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entury Gothic" panose="020B0502020202020204"/>
                <a:ea typeface="宋体" panose="02010600030101010101" pitchFamily="2" charset="-122"/>
                <a:cs typeface="+mn-cs"/>
              </a:rPr>
              <a:t>RuiJing</a:t>
            </a:r>
            <a:endPar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Hospital</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17" name="矩形 16">
            <a:extLst>
              <a:ext uri="{FF2B5EF4-FFF2-40B4-BE49-F238E27FC236}">
                <a16:creationId xmlns:a16="http://schemas.microsoft.com/office/drawing/2014/main" id="{361CE3A5-3A7D-2248-82E7-A3DF04818C0C}"/>
              </a:ext>
            </a:extLst>
          </p:cNvPr>
          <p:cNvSpPr/>
          <p:nvPr/>
        </p:nvSpPr>
        <p:spPr>
          <a:xfrm>
            <a:off x="9086923" y="5715217"/>
            <a:ext cx="1968891" cy="6973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12/3</a:t>
            </a:r>
            <a:b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br>
            <a:r>
              <a:rPr kumimoji="0" lang="en-US" altLang="zh-CN" sz="1800" b="0" i="0" u="none" strike="noStrike" kern="1200" cap="none" spc="0" normalizeH="0" baseline="0" noProof="0" dirty="0" err="1">
                <a:ln>
                  <a:noFill/>
                </a:ln>
                <a:solidFill>
                  <a:prstClr val="black"/>
                </a:solidFill>
                <a:effectLst/>
                <a:uLnTx/>
                <a:uFillTx/>
                <a:latin typeface="Century Gothic" panose="020B0502020202020204"/>
                <a:ea typeface="宋体" panose="02010600030101010101" pitchFamily="2" charset="-122"/>
                <a:cs typeface="+mn-cs"/>
              </a:rPr>
              <a:t>Yodak</a:t>
            </a: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Cardio Hospital</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mc:AlternateContent xmlns:mc="http://schemas.openxmlformats.org/markup-compatibility/2006" xmlns:p14="http://schemas.microsoft.com/office/powerpoint/2010/main">
        <mc:Choice Requires="p14">
          <p:contentPart p14:bwMode="auto" r:id="rId6">
            <p14:nvContentPartPr>
              <p14:cNvPr id="22" name="墨迹 21">
                <a:extLst>
                  <a:ext uri="{FF2B5EF4-FFF2-40B4-BE49-F238E27FC236}">
                    <a16:creationId xmlns:a16="http://schemas.microsoft.com/office/drawing/2014/main" id="{27E668C0-1242-73CF-54EA-D4C742332E74}"/>
                  </a:ext>
                </a:extLst>
              </p14:cNvPr>
              <p14:cNvContentPartPr/>
              <p14:nvPr/>
            </p14:nvContentPartPr>
            <p14:xfrm flipH="1" flipV="1">
              <a:off x="5754472" y="3276879"/>
              <a:ext cx="45719" cy="389349"/>
            </p14:xfrm>
          </p:contentPart>
        </mc:Choice>
        <mc:Fallback xmlns="">
          <p:pic>
            <p:nvPicPr>
              <p:cNvPr id="22" name="墨迹 21">
                <a:extLst>
                  <a:ext uri="{FF2B5EF4-FFF2-40B4-BE49-F238E27FC236}">
                    <a16:creationId xmlns:a16="http://schemas.microsoft.com/office/drawing/2014/main" id="{27E668C0-1242-73CF-54EA-D4C742332E74}"/>
                  </a:ext>
                </a:extLst>
              </p:cNvPr>
              <p:cNvPicPr/>
              <p:nvPr/>
            </p:nvPicPr>
            <p:blipFill>
              <a:blip r:embed="rId7"/>
              <a:stretch>
                <a:fillRect/>
              </a:stretch>
            </p:blipFill>
            <p:spPr>
              <a:xfrm flipH="1" flipV="1">
                <a:off x="5748352" y="3270762"/>
                <a:ext cx="57959" cy="4015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墨迹 23">
                <a:extLst>
                  <a:ext uri="{FF2B5EF4-FFF2-40B4-BE49-F238E27FC236}">
                    <a16:creationId xmlns:a16="http://schemas.microsoft.com/office/drawing/2014/main" id="{295FA093-6FBE-C9C0-D503-A29558C0F078}"/>
                  </a:ext>
                </a:extLst>
              </p14:cNvPr>
              <p14:cNvContentPartPr/>
              <p14:nvPr/>
            </p14:nvContentPartPr>
            <p14:xfrm>
              <a:off x="9966759" y="5188568"/>
              <a:ext cx="55800" cy="503640"/>
            </p14:xfrm>
          </p:contentPart>
        </mc:Choice>
        <mc:Fallback xmlns="">
          <p:pic>
            <p:nvPicPr>
              <p:cNvPr id="24" name="墨迹 23">
                <a:extLst>
                  <a:ext uri="{FF2B5EF4-FFF2-40B4-BE49-F238E27FC236}">
                    <a16:creationId xmlns:a16="http://schemas.microsoft.com/office/drawing/2014/main" id="{295FA093-6FBE-C9C0-D503-A29558C0F078}"/>
                  </a:ext>
                </a:extLst>
              </p:cNvPr>
              <p:cNvPicPr/>
              <p:nvPr/>
            </p:nvPicPr>
            <p:blipFill>
              <a:blip r:embed="rId9"/>
              <a:stretch>
                <a:fillRect/>
              </a:stretch>
            </p:blipFill>
            <p:spPr>
              <a:xfrm>
                <a:off x="9960639" y="5182448"/>
                <a:ext cx="68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D2EBDEC8-8DD8-9076-BB9C-12285D3D8A1C}"/>
                  </a:ext>
                </a:extLst>
              </p14:cNvPr>
              <p14:cNvContentPartPr/>
              <p14:nvPr/>
            </p14:nvContentPartPr>
            <p14:xfrm>
              <a:off x="1701519" y="5181368"/>
              <a:ext cx="55800" cy="503640"/>
            </p14:xfrm>
          </p:contentPart>
        </mc:Choice>
        <mc:Fallback xmlns="">
          <p:pic>
            <p:nvPicPr>
              <p:cNvPr id="26" name="墨迹 25">
                <a:extLst>
                  <a:ext uri="{FF2B5EF4-FFF2-40B4-BE49-F238E27FC236}">
                    <a16:creationId xmlns:a16="http://schemas.microsoft.com/office/drawing/2014/main" id="{D2EBDEC8-8DD8-9076-BB9C-12285D3D8A1C}"/>
                  </a:ext>
                </a:extLst>
              </p:cNvPr>
              <p:cNvPicPr/>
              <p:nvPr/>
            </p:nvPicPr>
            <p:blipFill>
              <a:blip r:embed="rId9"/>
              <a:stretch>
                <a:fillRect/>
              </a:stretch>
            </p:blipFill>
            <p:spPr>
              <a:xfrm>
                <a:off x="1695399" y="5175248"/>
                <a:ext cx="68040" cy="515880"/>
              </a:xfrm>
              <a:prstGeom prst="rect">
                <a:avLst/>
              </a:prstGeom>
            </p:spPr>
          </p:pic>
        </mc:Fallback>
      </mc:AlternateContent>
      <p:grpSp>
        <p:nvGrpSpPr>
          <p:cNvPr id="28" name="组合 27">
            <a:extLst>
              <a:ext uri="{FF2B5EF4-FFF2-40B4-BE49-F238E27FC236}">
                <a16:creationId xmlns:a16="http://schemas.microsoft.com/office/drawing/2014/main" id="{F920423B-B51E-5C7F-BC3A-7A17BDF8A9C3}"/>
              </a:ext>
            </a:extLst>
          </p:cNvPr>
          <p:cNvGrpSpPr/>
          <p:nvPr/>
        </p:nvGrpSpPr>
        <p:grpSpPr>
          <a:xfrm>
            <a:off x="3457452" y="4245728"/>
            <a:ext cx="506520" cy="282600"/>
            <a:chOff x="3499182" y="4034695"/>
            <a:chExt cx="506520" cy="282600"/>
          </a:xfrm>
        </p:grpSpPr>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1F96EDB7-8902-BE11-191E-BA6E34485C72}"/>
                    </a:ext>
                  </a:extLst>
                </p14:cNvPr>
                <p14:cNvContentPartPr/>
                <p14:nvPr/>
              </p14:nvContentPartPr>
              <p14:xfrm>
                <a:off x="3499182" y="4034695"/>
                <a:ext cx="506520" cy="116280"/>
              </p14:xfrm>
            </p:contentPart>
          </mc:Choice>
          <mc:Fallback xmlns="">
            <p:pic>
              <p:nvPicPr>
                <p:cNvPr id="7" name="墨迹 6">
                  <a:extLst>
                    <a:ext uri="{FF2B5EF4-FFF2-40B4-BE49-F238E27FC236}">
                      <a16:creationId xmlns:a16="http://schemas.microsoft.com/office/drawing/2014/main" id="{1F96EDB7-8902-BE11-191E-BA6E34485C72}"/>
                    </a:ext>
                  </a:extLst>
                </p:cNvPr>
                <p:cNvPicPr/>
                <p:nvPr/>
              </p:nvPicPr>
              <p:blipFill>
                <a:blip r:embed="rId12"/>
                <a:stretch>
                  <a:fillRect/>
                </a:stretch>
              </p:blipFill>
              <p:spPr>
                <a:xfrm>
                  <a:off x="3493062" y="4028575"/>
                  <a:ext cx="518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AB1BFEF0-1C33-1CF3-7D78-9519D25268A2}"/>
                    </a:ext>
                  </a:extLst>
                </p14:cNvPr>
                <p14:cNvContentPartPr/>
                <p14:nvPr/>
              </p14:nvContentPartPr>
              <p14:xfrm>
                <a:off x="3883662" y="4155655"/>
                <a:ext cx="108360" cy="161640"/>
              </p14:xfrm>
            </p:contentPart>
          </mc:Choice>
          <mc:Fallback xmlns="">
            <p:pic>
              <p:nvPicPr>
                <p:cNvPr id="8" name="墨迹 7">
                  <a:extLst>
                    <a:ext uri="{FF2B5EF4-FFF2-40B4-BE49-F238E27FC236}">
                      <a16:creationId xmlns:a16="http://schemas.microsoft.com/office/drawing/2014/main" id="{AB1BFEF0-1C33-1CF3-7D78-9519D25268A2}"/>
                    </a:ext>
                  </a:extLst>
                </p:cNvPr>
                <p:cNvPicPr/>
                <p:nvPr/>
              </p:nvPicPr>
              <p:blipFill>
                <a:blip r:embed="rId14"/>
                <a:stretch>
                  <a:fillRect/>
                </a:stretch>
              </p:blipFill>
              <p:spPr>
                <a:xfrm>
                  <a:off x="3877542" y="4149535"/>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墨迹 26">
                  <a:extLst>
                    <a:ext uri="{FF2B5EF4-FFF2-40B4-BE49-F238E27FC236}">
                      <a16:creationId xmlns:a16="http://schemas.microsoft.com/office/drawing/2014/main" id="{CEBFF3AD-4C30-E93B-13E5-8D5541617A1F}"/>
                    </a:ext>
                  </a:extLst>
                </p14:cNvPr>
                <p14:cNvContentPartPr/>
                <p14:nvPr/>
              </p14:nvContentPartPr>
              <p14:xfrm>
                <a:off x="3515559" y="4231328"/>
                <a:ext cx="424800" cy="15120"/>
              </p14:xfrm>
            </p:contentPart>
          </mc:Choice>
          <mc:Fallback xmlns="">
            <p:pic>
              <p:nvPicPr>
                <p:cNvPr id="27" name="墨迹 26">
                  <a:extLst>
                    <a:ext uri="{FF2B5EF4-FFF2-40B4-BE49-F238E27FC236}">
                      <a16:creationId xmlns:a16="http://schemas.microsoft.com/office/drawing/2014/main" id="{CEBFF3AD-4C30-E93B-13E5-8D5541617A1F}"/>
                    </a:ext>
                  </a:extLst>
                </p:cNvPr>
                <p:cNvPicPr/>
                <p:nvPr/>
              </p:nvPicPr>
              <p:blipFill>
                <a:blip r:embed="rId16"/>
                <a:stretch>
                  <a:fillRect/>
                </a:stretch>
              </p:blipFill>
              <p:spPr>
                <a:xfrm>
                  <a:off x="3509439" y="4225208"/>
                  <a:ext cx="43704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0" name="墨迹 29">
                <a:extLst>
                  <a:ext uri="{FF2B5EF4-FFF2-40B4-BE49-F238E27FC236}">
                    <a16:creationId xmlns:a16="http://schemas.microsoft.com/office/drawing/2014/main" id="{F094E10A-4907-39B2-820C-765282F25179}"/>
                  </a:ext>
                </a:extLst>
              </p14:cNvPr>
              <p14:cNvContentPartPr/>
              <p14:nvPr/>
            </p14:nvContentPartPr>
            <p14:xfrm>
              <a:off x="7631545" y="4526549"/>
              <a:ext cx="447120" cy="28440"/>
            </p14:xfrm>
          </p:contentPart>
        </mc:Choice>
        <mc:Fallback xmlns="">
          <p:pic>
            <p:nvPicPr>
              <p:cNvPr id="30" name="墨迹 29">
                <a:extLst>
                  <a:ext uri="{FF2B5EF4-FFF2-40B4-BE49-F238E27FC236}">
                    <a16:creationId xmlns:a16="http://schemas.microsoft.com/office/drawing/2014/main" id="{F094E10A-4907-39B2-820C-765282F25179}"/>
                  </a:ext>
                </a:extLst>
              </p:cNvPr>
              <p:cNvPicPr/>
              <p:nvPr/>
            </p:nvPicPr>
            <p:blipFill>
              <a:blip r:embed="rId18"/>
              <a:stretch>
                <a:fillRect/>
              </a:stretch>
            </p:blipFill>
            <p:spPr>
              <a:xfrm>
                <a:off x="7625425" y="4520429"/>
                <a:ext cx="459360" cy="40680"/>
              </a:xfrm>
              <a:prstGeom prst="rect">
                <a:avLst/>
              </a:prstGeom>
            </p:spPr>
          </p:pic>
        </mc:Fallback>
      </mc:AlternateContent>
      <p:pic>
        <p:nvPicPr>
          <p:cNvPr id="3" name="图片 2">
            <a:extLst>
              <a:ext uri="{FF2B5EF4-FFF2-40B4-BE49-F238E27FC236}">
                <a16:creationId xmlns:a16="http://schemas.microsoft.com/office/drawing/2014/main" id="{412E74C0-FFBB-BE74-C1E4-BC9CAAACC27F}"/>
              </a:ext>
            </a:extLst>
          </p:cNvPr>
          <p:cNvPicPr>
            <a:picLocks noChangeAspect="1"/>
          </p:cNvPicPr>
          <p:nvPr/>
        </p:nvPicPr>
        <p:blipFill>
          <a:blip r:embed="rId19"/>
          <a:stretch>
            <a:fillRect/>
          </a:stretch>
        </p:blipFill>
        <p:spPr>
          <a:xfrm>
            <a:off x="10332060" y="2016316"/>
            <a:ext cx="1447508" cy="1547336"/>
          </a:xfrm>
          <a:prstGeom prst="rect">
            <a:avLst/>
          </a:prstGeom>
        </p:spPr>
      </p:pic>
      <p:pic>
        <p:nvPicPr>
          <p:cNvPr id="13" name="图片 12">
            <a:extLst>
              <a:ext uri="{FF2B5EF4-FFF2-40B4-BE49-F238E27FC236}">
                <a16:creationId xmlns:a16="http://schemas.microsoft.com/office/drawing/2014/main" id="{8779C60E-6526-585D-F825-CE0A4943B2CD}"/>
              </a:ext>
            </a:extLst>
          </p:cNvPr>
          <p:cNvPicPr>
            <a:picLocks noChangeAspect="1"/>
          </p:cNvPicPr>
          <p:nvPr/>
        </p:nvPicPr>
        <p:blipFill>
          <a:blip r:embed="rId20"/>
          <a:stretch>
            <a:fillRect/>
          </a:stretch>
        </p:blipFill>
        <p:spPr>
          <a:xfrm>
            <a:off x="4444770" y="5498223"/>
            <a:ext cx="2619403" cy="988875"/>
          </a:xfrm>
          <a:prstGeom prst="rect">
            <a:avLst/>
          </a:prstGeom>
        </p:spPr>
      </p:pic>
      <p:pic>
        <p:nvPicPr>
          <p:cNvPr id="18" name="图片 17">
            <a:extLst>
              <a:ext uri="{FF2B5EF4-FFF2-40B4-BE49-F238E27FC236}">
                <a16:creationId xmlns:a16="http://schemas.microsoft.com/office/drawing/2014/main" id="{5675A5CE-6B07-33D5-346E-F79260C3C323}"/>
              </a:ext>
            </a:extLst>
          </p:cNvPr>
          <p:cNvPicPr>
            <a:picLocks noChangeAspect="1"/>
          </p:cNvPicPr>
          <p:nvPr/>
        </p:nvPicPr>
        <p:blipFill>
          <a:blip r:embed="rId21"/>
          <a:stretch>
            <a:fillRect/>
          </a:stretch>
        </p:blipFill>
        <p:spPr>
          <a:xfrm>
            <a:off x="183726" y="2143811"/>
            <a:ext cx="1573593" cy="1192585"/>
          </a:xfrm>
          <a:prstGeom prst="rect">
            <a:avLst/>
          </a:prstGeom>
        </p:spPr>
      </p:pic>
      <p:sp>
        <p:nvSpPr>
          <p:cNvPr id="9" name="文本框 8">
            <a:extLst>
              <a:ext uri="{FF2B5EF4-FFF2-40B4-BE49-F238E27FC236}">
                <a16:creationId xmlns:a16="http://schemas.microsoft.com/office/drawing/2014/main" id="{46C5C1FD-6EBD-E48E-0109-ED8A83AC6157}"/>
              </a:ext>
            </a:extLst>
          </p:cNvPr>
          <p:cNvSpPr txBox="1"/>
          <p:nvPr/>
        </p:nvSpPr>
        <p:spPr>
          <a:xfrm>
            <a:off x="1749619" y="2696253"/>
            <a:ext cx="848309" cy="369332"/>
          </a:xfrm>
          <a:prstGeom prst="rect">
            <a:avLst/>
          </a:prstGeom>
          <a:noFill/>
        </p:spPr>
        <p:txBody>
          <a:bodyPr wrap="none" rtlCol="0">
            <a:spAutoFit/>
          </a:bodyPr>
          <a:lstStyle/>
          <a:p>
            <a:r>
              <a:rPr lang="en-US" altLang="zh-CN" dirty="0"/>
              <a:t>Dr. Liu</a:t>
            </a:r>
            <a:endParaRPr lang="zh-CN" altLang="en-US" dirty="0"/>
          </a:p>
        </p:txBody>
      </p:sp>
    </p:spTree>
    <p:extLst>
      <p:ext uri="{BB962C8B-B14F-4D97-AF65-F5344CB8AC3E}">
        <p14:creationId xmlns:p14="http://schemas.microsoft.com/office/powerpoint/2010/main" val="237109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EF2CF-DF59-6F26-FBB5-F30DDA9B6CAE}"/>
              </a:ext>
            </a:extLst>
          </p:cNvPr>
          <p:cNvSpPr>
            <a:spLocks noGrp="1"/>
          </p:cNvSpPr>
          <p:nvPr>
            <p:ph type="title"/>
          </p:nvPr>
        </p:nvSpPr>
        <p:spPr>
          <a:xfrm>
            <a:off x="743829" y="1250115"/>
            <a:ext cx="8761413" cy="706964"/>
          </a:xfrm>
        </p:spPr>
        <p:txBody>
          <a:bodyPr/>
          <a:lstStyle/>
          <a:p>
            <a:r>
              <a:rPr lang="en-US" altLang="zh-CN" dirty="0"/>
              <a:t>Experiential Learning Process</a:t>
            </a:r>
            <a:br>
              <a:rPr lang="en-US" altLang="zh-CN" dirty="0"/>
            </a:br>
            <a:br>
              <a:rPr lang="en-US" altLang="zh-CN" dirty="0"/>
            </a:br>
            <a:endParaRPr lang="zh-CN" altLang="en-US" dirty="0"/>
          </a:p>
        </p:txBody>
      </p:sp>
      <p:pic>
        <p:nvPicPr>
          <p:cNvPr id="5" name="内容占位符 4" descr="图片包含 室内, 男人, 女人, 桌子&#10;&#10;描述已自动生成">
            <a:extLst>
              <a:ext uri="{FF2B5EF4-FFF2-40B4-BE49-F238E27FC236}">
                <a16:creationId xmlns:a16="http://schemas.microsoft.com/office/drawing/2014/main" id="{50D2D70C-17AC-EA05-2E3E-C4992F41D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4535" y="1673166"/>
            <a:ext cx="6670158" cy="4332767"/>
          </a:xfrm>
        </p:spPr>
      </p:pic>
      <p:sp>
        <p:nvSpPr>
          <p:cNvPr id="6" name="文本框 5">
            <a:extLst>
              <a:ext uri="{FF2B5EF4-FFF2-40B4-BE49-F238E27FC236}">
                <a16:creationId xmlns:a16="http://schemas.microsoft.com/office/drawing/2014/main" id="{CD0D9D11-B018-B6A9-9C0F-19E2FED30C67}"/>
              </a:ext>
            </a:extLst>
          </p:cNvPr>
          <p:cNvSpPr txBox="1"/>
          <p:nvPr/>
        </p:nvSpPr>
        <p:spPr>
          <a:xfrm>
            <a:off x="198474" y="2309393"/>
            <a:ext cx="469872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 interview with Genetic counsellor</a:t>
            </a:r>
          </a:p>
        </p:txBody>
      </p:sp>
      <p:sp>
        <p:nvSpPr>
          <p:cNvPr id="9" name="文本框 8">
            <a:extLst>
              <a:ext uri="{FF2B5EF4-FFF2-40B4-BE49-F238E27FC236}">
                <a16:creationId xmlns:a16="http://schemas.microsoft.com/office/drawing/2014/main" id="{91084096-17C2-E815-A905-B286CB1C3C47}"/>
              </a:ext>
            </a:extLst>
          </p:cNvPr>
          <p:cNvSpPr txBox="1"/>
          <p:nvPr/>
        </p:nvSpPr>
        <p:spPr>
          <a:xfrm>
            <a:off x="6584974" y="5934670"/>
            <a:ext cx="584053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C00000"/>
                </a:solidFill>
                <a:effectLst/>
                <a:uLnTx/>
                <a:uFillTx/>
                <a:latin typeface="gtam"/>
                <a:ea typeface="宋体" panose="02010600030101010101" pitchFamily="2" charset="-122"/>
                <a:cs typeface="+mn-cs"/>
              </a:rPr>
              <a:t>&gt; Doctor </a:t>
            </a:r>
            <a:r>
              <a:rPr kumimoji="0" lang="en-US" altLang="zh-CN" sz="1800" b="0" i="1" u="none" strike="noStrike" kern="1200" cap="none" spc="0" normalizeH="0" baseline="0" noProof="0" dirty="0" err="1">
                <a:ln>
                  <a:noFill/>
                </a:ln>
                <a:solidFill>
                  <a:srgbClr val="C00000"/>
                </a:solidFill>
                <a:effectLst/>
                <a:uLnTx/>
                <a:uFillTx/>
                <a:latin typeface="gtam"/>
                <a:ea typeface="宋体" panose="02010600030101010101" pitchFamily="2" charset="-122"/>
                <a:cs typeface="+mn-cs"/>
              </a:rPr>
              <a:t>Yanli</a:t>
            </a:r>
            <a:r>
              <a:rPr kumimoji="0" lang="en-US" altLang="zh-CN" sz="1800" b="0" i="1" u="none" strike="noStrike" kern="1200" cap="none" spc="0" normalizeH="0" baseline="0" noProof="0" dirty="0">
                <a:ln>
                  <a:noFill/>
                </a:ln>
                <a:solidFill>
                  <a:srgbClr val="C00000"/>
                </a:solidFill>
                <a:effectLst/>
                <a:uLnTx/>
                <a:uFillTx/>
                <a:latin typeface="gtam"/>
                <a:ea typeface="宋体" panose="02010600030101010101" pitchFamily="2" charset="-122"/>
                <a:cs typeface="+mn-cs"/>
              </a:rPr>
              <a:t> Liu specializes in prenatal diagnosis and fetal medicine, including prenatal diagnosis and genetic counseling, management and intrauterine therapy</a:t>
            </a:r>
            <a:endParaRPr kumimoji="0" lang="zh-CN" altLang="en-US" sz="1800" b="0" i="1" u="none" strike="noStrike" kern="1200" cap="none" spc="0" normalizeH="0" baseline="0" noProof="0" dirty="0">
              <a:ln>
                <a:noFill/>
              </a:ln>
              <a:solidFill>
                <a:srgbClr val="C00000"/>
              </a:solidFill>
              <a:effectLst/>
              <a:uLnTx/>
              <a:uFillTx/>
              <a:latin typeface="Century Gothic" panose="020B0502020202020204"/>
              <a:ea typeface="宋体" panose="02010600030101010101" pitchFamily="2" charset="-122"/>
              <a:cs typeface="+mn-cs"/>
            </a:endParaRPr>
          </a:p>
        </p:txBody>
      </p:sp>
      <p:sp>
        <p:nvSpPr>
          <p:cNvPr id="10" name="文本框 9">
            <a:extLst>
              <a:ext uri="{FF2B5EF4-FFF2-40B4-BE49-F238E27FC236}">
                <a16:creationId xmlns:a16="http://schemas.microsoft.com/office/drawing/2014/main" id="{96FA39B4-8AD8-8926-0380-40FDA94F6453}"/>
              </a:ext>
            </a:extLst>
          </p:cNvPr>
          <p:cNvSpPr txBox="1"/>
          <p:nvPr/>
        </p:nvSpPr>
        <p:spPr>
          <a:xfrm>
            <a:off x="80535" y="3272833"/>
            <a:ext cx="5208477" cy="240065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Key points: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1) Importance of prenatal tests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2) Genetic awareness </a:t>
            </a:r>
            <a:r>
              <a:rPr lang="en-US" altLang="zh-CN" sz="2400" b="1" dirty="0">
                <a:solidFill>
                  <a:prstClr val="black"/>
                </a:solidFill>
                <a:latin typeface="Century Gothic" panose="020B0502020202020204"/>
                <a:ea typeface="宋体" panose="02010600030101010101" pitchFamily="2" charset="-122"/>
              </a:rPr>
              <a:t>education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prstClr val="black"/>
                </a:solidFill>
                <a:latin typeface="Century Gothic" panose="020B0502020202020204"/>
                <a:ea typeface="宋体" panose="02010600030101010101" pitchFamily="2" charset="-122"/>
              </a:rPr>
              <a:t>    and </a:t>
            </a:r>
            <a:r>
              <a:rPr kumimoji="0" lang="en-US" altLang="zh-CN" sz="24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wide scale genetic testing</a:t>
            </a:r>
            <a:br>
              <a:rPr kumimoji="0" lang="en-US" altLang="zh-CN" sz="24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br>
            <a:endParaRPr kumimoji="0" lang="zh-CN" altLang="en-US" sz="24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5712D7C1-A1E6-23C2-F668-6D41597F066A}"/>
                  </a:ext>
                </a:extLst>
              </p14:cNvPr>
              <p14:cNvContentPartPr/>
              <p14:nvPr/>
            </p14:nvContentPartPr>
            <p14:xfrm>
              <a:off x="7088163" y="6180728"/>
              <a:ext cx="360" cy="360"/>
            </p14:xfrm>
          </p:contentPart>
        </mc:Choice>
        <mc:Fallback xmlns="">
          <p:pic>
            <p:nvPicPr>
              <p:cNvPr id="3" name="墨迹 2">
                <a:extLst>
                  <a:ext uri="{FF2B5EF4-FFF2-40B4-BE49-F238E27FC236}">
                    <a16:creationId xmlns:a16="http://schemas.microsoft.com/office/drawing/2014/main" id="{5712D7C1-A1E6-23C2-F668-6D41597F066A}"/>
                  </a:ext>
                </a:extLst>
              </p:cNvPr>
              <p:cNvPicPr/>
              <p:nvPr/>
            </p:nvPicPr>
            <p:blipFill>
              <a:blip r:embed="rId4"/>
              <a:stretch>
                <a:fillRect/>
              </a:stretch>
            </p:blipFill>
            <p:spPr>
              <a:xfrm>
                <a:off x="7082043" y="6174608"/>
                <a:ext cx="12600" cy="12600"/>
              </a:xfrm>
              <a:prstGeom prst="rect">
                <a:avLst/>
              </a:prstGeom>
            </p:spPr>
          </p:pic>
        </mc:Fallback>
      </mc:AlternateContent>
      <p:pic>
        <p:nvPicPr>
          <p:cNvPr id="4" name="图片 3">
            <a:extLst>
              <a:ext uri="{FF2B5EF4-FFF2-40B4-BE49-F238E27FC236}">
                <a16:creationId xmlns:a16="http://schemas.microsoft.com/office/drawing/2014/main" id="{45FB9F42-E33E-F8CB-DF21-CDD31061D71F}"/>
              </a:ext>
            </a:extLst>
          </p:cNvPr>
          <p:cNvPicPr>
            <a:picLocks noChangeAspect="1"/>
          </p:cNvPicPr>
          <p:nvPr/>
        </p:nvPicPr>
        <p:blipFill>
          <a:blip r:embed="rId5"/>
          <a:stretch>
            <a:fillRect/>
          </a:stretch>
        </p:blipFill>
        <p:spPr>
          <a:xfrm>
            <a:off x="5402682" y="5607885"/>
            <a:ext cx="1102949" cy="1272633"/>
          </a:xfrm>
          <a:prstGeom prst="rect">
            <a:avLst/>
          </a:prstGeom>
        </p:spPr>
      </p:pic>
      <p:pic>
        <p:nvPicPr>
          <p:cNvPr id="7" name="图片 6">
            <a:extLst>
              <a:ext uri="{FF2B5EF4-FFF2-40B4-BE49-F238E27FC236}">
                <a16:creationId xmlns:a16="http://schemas.microsoft.com/office/drawing/2014/main" id="{7658B9BD-A865-0DB3-01BA-5DE7EE8CDD3A}"/>
              </a:ext>
            </a:extLst>
          </p:cNvPr>
          <p:cNvPicPr>
            <a:picLocks noChangeAspect="1"/>
          </p:cNvPicPr>
          <p:nvPr/>
        </p:nvPicPr>
        <p:blipFill>
          <a:blip r:embed="rId6"/>
          <a:stretch>
            <a:fillRect/>
          </a:stretch>
        </p:blipFill>
        <p:spPr>
          <a:xfrm>
            <a:off x="5373512" y="6555562"/>
            <a:ext cx="361611" cy="302438"/>
          </a:xfrm>
          <a:prstGeom prst="rect">
            <a:avLst/>
          </a:prstGeom>
        </p:spPr>
      </p:pic>
    </p:spTree>
    <p:extLst>
      <p:ext uri="{BB962C8B-B14F-4D97-AF65-F5344CB8AC3E}">
        <p14:creationId xmlns:p14="http://schemas.microsoft.com/office/powerpoint/2010/main" val="2259885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离子会议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1829</TotalTime>
  <Words>671</Words>
  <Application>Microsoft Office PowerPoint</Application>
  <PresentationFormat>宽屏</PresentationFormat>
  <Paragraphs>118</Paragraphs>
  <Slides>19</Slides>
  <Notes>0</Notes>
  <HiddenSlides>3</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19</vt:i4>
      </vt:variant>
    </vt:vector>
  </HeadingPairs>
  <TitlesOfParts>
    <vt:vector size="31" baseType="lpstr">
      <vt:lpstr>-apple-system</vt:lpstr>
      <vt:lpstr>gtam</vt:lpstr>
      <vt:lpstr>Roboto Mono Web</vt:lpstr>
      <vt:lpstr>var(--fonts-poppins)</vt:lpstr>
      <vt:lpstr>等线</vt:lpstr>
      <vt:lpstr>等线 Light</vt:lpstr>
      <vt:lpstr>宋体</vt:lpstr>
      <vt:lpstr>Arial</vt:lpstr>
      <vt:lpstr>Century Gothic</vt:lpstr>
      <vt:lpstr>Wingdings 3</vt:lpstr>
      <vt:lpstr>离子会议室</vt:lpstr>
      <vt:lpstr>Office 主题​​</vt:lpstr>
      <vt:lpstr>PowerPoint 演示文稿</vt:lpstr>
      <vt:lpstr>Genetic diseases   </vt:lpstr>
      <vt:lpstr>Agenda</vt:lpstr>
      <vt:lpstr>Research</vt:lpstr>
      <vt:lpstr>Macro perspective </vt:lpstr>
      <vt:lpstr>Macro perspective</vt:lpstr>
      <vt:lpstr>Micro perspective</vt:lpstr>
      <vt:lpstr>ELP Introduction</vt:lpstr>
      <vt:lpstr>Experiential Learning Process  </vt:lpstr>
      <vt:lpstr>Experiential Learning Process  </vt:lpstr>
      <vt:lpstr>Experiential Learning Process</vt:lpstr>
      <vt:lpstr>Key findings</vt:lpstr>
      <vt:lpstr>Key findings</vt:lpstr>
      <vt:lpstr>PowerPoint 演示文稿</vt:lpstr>
      <vt:lpstr>Key Findings</vt:lpstr>
      <vt:lpstr>PowerPoint 演示文稿</vt:lpstr>
      <vt:lpstr>Conclusion</vt:lpstr>
      <vt:lpstr>PowerPoint 演示文稿</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valor Felix</dc:creator>
  <cp:lastModifiedBy>valor Felix</cp:lastModifiedBy>
  <cp:revision>11</cp:revision>
  <dcterms:created xsi:type="dcterms:W3CDTF">2024-12-10T15:58:46Z</dcterms:created>
  <dcterms:modified xsi:type="dcterms:W3CDTF">2024-12-12T03:49:30Z</dcterms:modified>
</cp:coreProperties>
</file>